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4" r:id="rId3"/>
    <p:sldId id="354" r:id="rId4"/>
    <p:sldId id="353" r:id="rId5"/>
    <p:sldId id="357" r:id="rId6"/>
    <p:sldId id="355" r:id="rId7"/>
    <p:sldId id="257" r:id="rId8"/>
    <p:sldId id="258" r:id="rId9"/>
    <p:sldId id="259" r:id="rId10"/>
    <p:sldId id="260" r:id="rId11"/>
    <p:sldId id="261" r:id="rId12"/>
    <p:sldId id="369" r:id="rId13"/>
    <p:sldId id="262" r:id="rId14"/>
    <p:sldId id="358" r:id="rId15"/>
    <p:sldId id="359" r:id="rId16"/>
    <p:sldId id="360" r:id="rId17"/>
    <p:sldId id="361" r:id="rId18"/>
    <p:sldId id="362" r:id="rId19"/>
    <p:sldId id="363" r:id="rId20"/>
    <p:sldId id="365" r:id="rId21"/>
    <p:sldId id="370" r:id="rId22"/>
    <p:sldId id="371" r:id="rId23"/>
    <p:sldId id="364" r:id="rId24"/>
    <p:sldId id="374" r:id="rId25"/>
    <p:sldId id="372" r:id="rId26"/>
    <p:sldId id="366" r:id="rId27"/>
    <p:sldId id="367" r:id="rId28"/>
    <p:sldId id="368" r:id="rId29"/>
    <p:sldId id="375" r:id="rId30"/>
    <p:sldId id="373"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223"/>
    <p:restoredTop sz="95179"/>
  </p:normalViewPr>
  <p:slideViewPr>
    <p:cSldViewPr snapToGrid="0" snapToObjects="1">
      <p:cViewPr varScale="1">
        <p:scale>
          <a:sx n="76" d="100"/>
          <a:sy n="76" d="100"/>
        </p:scale>
        <p:origin x="200" y="5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image1.png>
</file>

<file path=ppt/media/image10.png>
</file>

<file path=ppt/media/image11.t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3.png>
</file>

<file path=ppt/media/image4.png>
</file>

<file path=ppt/media/image5.jpeg>
</file>

<file path=ppt/media/image6.png>
</file>

<file path=ppt/media/image7.png>
</file>

<file path=ppt/media/image8.png>
</file>

<file path=ppt/media/image9.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01B329B-20B7-CA44-99FF-5F653782E194}" type="datetimeFigureOut">
              <a:rPr lang="en-US" smtClean="0"/>
              <a:t>3/30/21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3094467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1B329B-20B7-CA44-99FF-5F653782E194}" type="datetimeFigureOut">
              <a:rPr lang="en-US" smtClean="0"/>
              <a:t>3/30/21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89992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1B329B-20B7-CA44-99FF-5F653782E194}" type="datetimeFigureOut">
              <a:rPr lang="en-US" smtClean="0"/>
              <a:t>3/30/21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30451915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1B329B-20B7-CA44-99FF-5F653782E194}" type="datetimeFigureOut">
              <a:rPr lang="en-US" smtClean="0"/>
              <a:t>3/30/21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2391872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01B329B-20B7-CA44-99FF-5F653782E194}" type="datetimeFigureOut">
              <a:rPr lang="en-US" smtClean="0"/>
              <a:t>3/30/21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1956290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01B329B-20B7-CA44-99FF-5F653782E194}" type="datetimeFigureOut">
              <a:rPr lang="en-US" smtClean="0"/>
              <a:t>3/30/21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990176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01B329B-20B7-CA44-99FF-5F653782E194}" type="datetimeFigureOut">
              <a:rPr lang="en-US" smtClean="0"/>
              <a:t>3/30/21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1303102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01B329B-20B7-CA44-99FF-5F653782E194}" type="datetimeFigureOut">
              <a:rPr lang="en-US" smtClean="0"/>
              <a:t>3/30/21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13026394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1B329B-20B7-CA44-99FF-5F653782E194}" type="datetimeFigureOut">
              <a:rPr lang="en-US" smtClean="0"/>
              <a:t>3/30/21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2220337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01B329B-20B7-CA44-99FF-5F653782E194}" type="datetimeFigureOut">
              <a:rPr lang="en-US" smtClean="0"/>
              <a:t>3/30/21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2884525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01B329B-20B7-CA44-99FF-5F653782E194}" type="datetimeFigureOut">
              <a:rPr lang="en-US" smtClean="0"/>
              <a:t>3/30/21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877071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1B329B-20B7-CA44-99FF-5F653782E194}" type="datetimeFigureOut">
              <a:rPr lang="en-US" smtClean="0"/>
              <a:t>3/30/21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01D734-6BF2-184B-87A4-74DD140FDBE6}" type="slidenum">
              <a:rPr lang="en-US" smtClean="0"/>
              <a:t>‹#›</a:t>
            </a:fld>
            <a:endParaRPr lang="en-US"/>
          </a:p>
        </p:txBody>
      </p:sp>
    </p:spTree>
    <p:extLst>
      <p:ext uri="{BB962C8B-B14F-4D97-AF65-F5344CB8AC3E}">
        <p14:creationId xmlns:p14="http://schemas.microsoft.com/office/powerpoint/2010/main" val="965006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enate.ucsd.edu/Operating-Procedures/Senate-Manual/Appendices/2" TargetMode="External"/><Relationship Id="rId2" Type="http://schemas.openxmlformats.org/officeDocument/2006/relationships/hyperlink" Target="https://academicintegrity.ucsd.edu/take-action/promote-integrity/faculty/syllabus-statements.html#General-statement-on-academic-i" TargetMode="External"/><Relationship Id="rId1" Type="http://schemas.openxmlformats.org/officeDocument/2006/relationships/slideLayout" Target="../slideLayouts/slideLayout2.xml"/><Relationship Id="rId4" Type="http://schemas.openxmlformats.org/officeDocument/2006/relationships/hyperlink" Target="mailto:user_name@ucsd.edu"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11.tif"/><Relationship Id="rId5" Type="http://schemas.microsoft.com/office/2007/relationships/hdphoto" Target="../media/hdphoto1.wdp"/><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CSS2 Spring 2021</a:t>
            </a:r>
          </a:p>
        </p:txBody>
      </p:sp>
      <p:sp>
        <p:nvSpPr>
          <p:cNvPr id="3" name="Subtitle 2"/>
          <p:cNvSpPr>
            <a:spLocks noGrp="1"/>
          </p:cNvSpPr>
          <p:nvPr>
            <p:ph type="subTitle" idx="1"/>
          </p:nvPr>
        </p:nvSpPr>
        <p:spPr/>
        <p:txBody>
          <a:bodyPr/>
          <a:lstStyle/>
          <a:p>
            <a:r>
              <a:rPr lang="en-US" dirty="0"/>
              <a:t>Garrett Swan</a:t>
            </a:r>
          </a:p>
        </p:txBody>
      </p:sp>
    </p:spTree>
    <p:extLst>
      <p:ext uri="{BB962C8B-B14F-4D97-AF65-F5344CB8AC3E}">
        <p14:creationId xmlns:p14="http://schemas.microsoft.com/office/powerpoint/2010/main" val="4051948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_2T5rbjOBGVFdSvtlhCql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81596"/>
            <a:ext cx="8220321" cy="3341354"/>
          </a:xfrm>
          <a:prstGeom prst="rect">
            <a:avLst/>
          </a:prstGeom>
        </p:spPr>
      </p:pic>
      <p:sp>
        <p:nvSpPr>
          <p:cNvPr id="5" name="Rounded Rectangle 4"/>
          <p:cNvSpPr/>
          <p:nvPr/>
        </p:nvSpPr>
        <p:spPr>
          <a:xfrm>
            <a:off x="230919" y="233634"/>
            <a:ext cx="3859655" cy="3198151"/>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457200" y="601677"/>
            <a:ext cx="3419878" cy="1754327"/>
          </a:xfrm>
          <a:prstGeom prst="rect">
            <a:avLst/>
          </a:prstGeom>
          <a:noFill/>
        </p:spPr>
        <p:txBody>
          <a:bodyPr wrap="square" rtlCol="0">
            <a:spAutoFit/>
          </a:bodyPr>
          <a:lstStyle/>
          <a:p>
            <a:r>
              <a:rPr lang="en-US" dirty="0"/>
              <a:t>Part 1:</a:t>
            </a:r>
          </a:p>
          <a:p>
            <a:pPr marL="285750" indent="-285750">
              <a:buFont typeface="Arial"/>
              <a:buChar char="•"/>
            </a:pPr>
            <a:r>
              <a:rPr lang="en-US" dirty="0"/>
              <a:t>Interacting with data</a:t>
            </a:r>
          </a:p>
          <a:p>
            <a:pPr marL="285750" indent="-285750">
              <a:buFont typeface="Arial"/>
              <a:buChar char="•"/>
            </a:pPr>
            <a:r>
              <a:rPr lang="en-US" dirty="0"/>
              <a:t>Visualizing data</a:t>
            </a:r>
          </a:p>
          <a:p>
            <a:pPr marL="285750" indent="-285750">
              <a:buFont typeface="Arial"/>
              <a:buChar char="•"/>
            </a:pPr>
            <a:r>
              <a:rPr lang="en-US" dirty="0"/>
              <a:t>Accessing data (fake data, datasets, web scraping)</a:t>
            </a:r>
          </a:p>
          <a:p>
            <a:pPr marL="285750" indent="-285750">
              <a:buFontTx/>
              <a:buChar char="-"/>
            </a:pPr>
            <a:endParaRPr lang="en-US" dirty="0"/>
          </a:p>
        </p:txBody>
      </p:sp>
      <p:sp>
        <p:nvSpPr>
          <p:cNvPr id="7" name="Rounded Rectangle 6"/>
          <p:cNvSpPr/>
          <p:nvPr/>
        </p:nvSpPr>
        <p:spPr>
          <a:xfrm>
            <a:off x="457200" y="3520922"/>
            <a:ext cx="4199750" cy="3025358"/>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670696" y="5345950"/>
            <a:ext cx="3419878" cy="923330"/>
          </a:xfrm>
          <a:prstGeom prst="rect">
            <a:avLst/>
          </a:prstGeom>
          <a:noFill/>
        </p:spPr>
        <p:txBody>
          <a:bodyPr wrap="square" rtlCol="0">
            <a:spAutoFit/>
          </a:bodyPr>
          <a:lstStyle/>
          <a:p>
            <a:r>
              <a:rPr lang="en-US" dirty="0"/>
              <a:t>Part 2:</a:t>
            </a:r>
          </a:p>
          <a:p>
            <a:pPr marL="285750" indent="-285750">
              <a:buFont typeface="Arial"/>
              <a:buChar char="•"/>
            </a:pPr>
            <a:r>
              <a:rPr lang="en-US" dirty="0"/>
              <a:t>Preparing data</a:t>
            </a:r>
          </a:p>
          <a:p>
            <a:pPr marL="285750" indent="-285750">
              <a:buFont typeface="Arial"/>
              <a:buChar char="•"/>
            </a:pPr>
            <a:r>
              <a:rPr lang="en-US" dirty="0"/>
              <a:t>Feature engineering</a:t>
            </a:r>
          </a:p>
        </p:txBody>
      </p:sp>
      <p:sp>
        <p:nvSpPr>
          <p:cNvPr id="9" name="Rounded Rectangle 8"/>
          <p:cNvSpPr/>
          <p:nvPr/>
        </p:nvSpPr>
        <p:spPr>
          <a:xfrm>
            <a:off x="4742504" y="3565489"/>
            <a:ext cx="4199750" cy="3025358"/>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4956000" y="5509324"/>
            <a:ext cx="3419878" cy="923330"/>
          </a:xfrm>
          <a:prstGeom prst="rect">
            <a:avLst/>
          </a:prstGeom>
          <a:noFill/>
        </p:spPr>
        <p:txBody>
          <a:bodyPr wrap="square" rtlCol="0">
            <a:spAutoFit/>
          </a:bodyPr>
          <a:lstStyle/>
          <a:p>
            <a:r>
              <a:rPr lang="en-US" dirty="0"/>
              <a:t>Part 3:</a:t>
            </a:r>
          </a:p>
          <a:p>
            <a:pPr marL="285750" indent="-285750">
              <a:buFont typeface="Arial"/>
              <a:buChar char="•"/>
            </a:pPr>
            <a:r>
              <a:rPr lang="en-US" dirty="0"/>
              <a:t>Understanding patterns in the data</a:t>
            </a:r>
          </a:p>
        </p:txBody>
      </p:sp>
      <p:pic>
        <p:nvPicPr>
          <p:cNvPr id="3" name="Picture 2"/>
          <p:cNvPicPr>
            <a:picLocks noChangeAspect="1"/>
          </p:cNvPicPr>
          <p:nvPr/>
        </p:nvPicPr>
        <p:blipFill>
          <a:blip r:embed="rId3"/>
          <a:stretch>
            <a:fillRect/>
          </a:stretch>
        </p:blipFill>
        <p:spPr>
          <a:xfrm>
            <a:off x="5794780" y="233634"/>
            <a:ext cx="2882741" cy="2617529"/>
          </a:xfrm>
          <a:prstGeom prst="rect">
            <a:avLst/>
          </a:prstGeom>
        </p:spPr>
      </p:pic>
    </p:spTree>
    <p:extLst>
      <p:ext uri="{BB962C8B-B14F-4D97-AF65-F5344CB8AC3E}">
        <p14:creationId xmlns:p14="http://schemas.microsoft.com/office/powerpoint/2010/main" val="2848269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97405"/>
            <a:ext cx="8229600" cy="5368702"/>
          </a:xfrm>
        </p:spPr>
        <p:txBody>
          <a:bodyPr>
            <a:normAutofit fontScale="85000" lnSpcReduction="10000"/>
          </a:bodyPr>
          <a:lstStyle/>
          <a:p>
            <a:r>
              <a:rPr lang="en-US" dirty="0"/>
              <a:t>Python </a:t>
            </a:r>
            <a:r>
              <a:rPr lang="mr-IN" dirty="0"/>
              <a:t>–</a:t>
            </a:r>
            <a:r>
              <a:rPr lang="en-US" dirty="0"/>
              <a:t> programming language</a:t>
            </a:r>
          </a:p>
          <a:p>
            <a:pPr lvl="1"/>
            <a:r>
              <a:rPr lang="en-US" sz="2400" dirty="0" err="1"/>
              <a:t>Numpy</a:t>
            </a:r>
            <a:r>
              <a:rPr lang="en-US" sz="2400" dirty="0"/>
              <a:t>, Pandas, </a:t>
            </a:r>
            <a:r>
              <a:rPr lang="en-US" sz="2400" dirty="0" err="1"/>
              <a:t>Matplotlib</a:t>
            </a:r>
            <a:r>
              <a:rPr lang="en-US" sz="2400" dirty="0"/>
              <a:t>, </a:t>
            </a:r>
            <a:r>
              <a:rPr lang="en-US" sz="2400" dirty="0" err="1"/>
              <a:t>Seaborn</a:t>
            </a:r>
            <a:r>
              <a:rPr lang="en-US" sz="2400" dirty="0"/>
              <a:t>, Beautiful-soup</a:t>
            </a:r>
            <a:r>
              <a:rPr lang="en-US" sz="2400"/>
              <a:t>, Scikit-Learn</a:t>
            </a:r>
            <a:endParaRPr lang="en-US" sz="2400" dirty="0"/>
          </a:p>
          <a:p>
            <a:pPr lvl="1"/>
            <a:r>
              <a:rPr lang="en-US" sz="2400" dirty="0"/>
              <a:t>These aren’t the only tools/libraries and there is a lot of overlap between these tools/libraries</a:t>
            </a:r>
          </a:p>
          <a:p>
            <a:pPr lvl="2"/>
            <a:r>
              <a:rPr lang="en-US" sz="2000" dirty="0"/>
              <a:t>Most of the fun is learning!</a:t>
            </a:r>
          </a:p>
          <a:p>
            <a:pPr lvl="2"/>
            <a:endParaRPr lang="en-US" sz="2000" dirty="0"/>
          </a:p>
          <a:p>
            <a:r>
              <a:rPr lang="en-US" dirty="0"/>
              <a:t>Google </a:t>
            </a:r>
            <a:r>
              <a:rPr lang="en-US" dirty="0" err="1"/>
              <a:t>colab</a:t>
            </a:r>
            <a:r>
              <a:rPr lang="en-US" dirty="0"/>
              <a:t> </a:t>
            </a:r>
            <a:r>
              <a:rPr lang="mr-IN" dirty="0"/>
              <a:t>–</a:t>
            </a:r>
            <a:r>
              <a:rPr lang="en-US" dirty="0"/>
              <a:t> its convenient </a:t>
            </a:r>
          </a:p>
          <a:p>
            <a:pPr lvl="1"/>
            <a:r>
              <a:rPr lang="en-US" dirty="0" err="1"/>
              <a:t>Jupyter</a:t>
            </a:r>
            <a:r>
              <a:rPr lang="en-US" dirty="0"/>
              <a:t> notebook</a:t>
            </a:r>
          </a:p>
          <a:p>
            <a:endParaRPr lang="en-US" dirty="0"/>
          </a:p>
          <a:p>
            <a:r>
              <a:rPr lang="en-US" dirty="0"/>
              <a:t>My recommendation:</a:t>
            </a:r>
          </a:p>
          <a:p>
            <a:pPr lvl="1"/>
            <a:r>
              <a:rPr lang="en-US" dirty="0"/>
              <a:t>Try other Integrated Development Environments (IDE)</a:t>
            </a:r>
          </a:p>
          <a:p>
            <a:pPr lvl="2"/>
            <a:r>
              <a:rPr lang="en-US" dirty="0"/>
              <a:t>Download Anaconda: </a:t>
            </a:r>
            <a:r>
              <a:rPr lang="en-US" dirty="0" err="1"/>
              <a:t>Sypder</a:t>
            </a:r>
            <a:r>
              <a:rPr lang="en-US" dirty="0"/>
              <a:t>, </a:t>
            </a:r>
            <a:r>
              <a:rPr lang="en-US" dirty="0" err="1"/>
              <a:t>Jupyter</a:t>
            </a:r>
            <a:r>
              <a:rPr lang="en-US" dirty="0"/>
              <a:t>, or </a:t>
            </a:r>
            <a:r>
              <a:rPr lang="en-US" dirty="0" err="1"/>
              <a:t>JupyterLab</a:t>
            </a:r>
            <a:endParaRPr lang="en-US" dirty="0"/>
          </a:p>
          <a:p>
            <a:pPr lvl="1"/>
            <a:r>
              <a:rPr lang="en-US" dirty="0" err="1"/>
              <a:t>Github</a:t>
            </a:r>
            <a:r>
              <a:rPr lang="en-US" dirty="0"/>
              <a:t> </a:t>
            </a:r>
          </a:p>
          <a:p>
            <a:pPr lvl="2"/>
            <a:r>
              <a:rPr lang="en-US" dirty="0"/>
              <a:t>I’ll talk about this later</a:t>
            </a:r>
          </a:p>
          <a:p>
            <a:pPr lvl="2"/>
            <a:endParaRPr lang="en-US" sz="2000" dirty="0"/>
          </a:p>
          <a:p>
            <a:pPr lvl="2"/>
            <a:endParaRPr lang="en-US" sz="2000" dirty="0"/>
          </a:p>
        </p:txBody>
      </p:sp>
    </p:spTree>
    <p:extLst>
      <p:ext uri="{BB962C8B-B14F-4D97-AF65-F5344CB8AC3E}">
        <p14:creationId xmlns:p14="http://schemas.microsoft.com/office/powerpoint/2010/main" val="2130078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8302C5-DEEB-AA4C-9532-888D33B27020}"/>
              </a:ext>
            </a:extLst>
          </p:cNvPr>
          <p:cNvSpPr/>
          <p:nvPr/>
        </p:nvSpPr>
        <p:spPr>
          <a:xfrm>
            <a:off x="921895" y="480883"/>
            <a:ext cx="7007902" cy="5909310"/>
          </a:xfrm>
          <a:prstGeom prst="rect">
            <a:avLst/>
          </a:prstGeom>
        </p:spPr>
        <p:txBody>
          <a:bodyPr wrap="square">
            <a:spAutoFit/>
          </a:bodyPr>
          <a:lstStyle/>
          <a:p>
            <a:r>
              <a:rPr lang="en-US" dirty="0">
                <a:latin typeface="Times New Roman" panose="02020603050405020304" pitchFamily="18" charset="0"/>
                <a:ea typeface="Times New Roman" panose="02020603050405020304" pitchFamily="18" charset="0"/>
                <a:cs typeface="Times New Roman" panose="02020603050405020304" pitchFamily="18" charset="0"/>
              </a:rPr>
              <a:t>Week 1: Google </a:t>
            </a:r>
            <a:r>
              <a:rPr lang="en-US" dirty="0" err="1">
                <a:latin typeface="Times New Roman" panose="02020603050405020304" pitchFamily="18" charset="0"/>
                <a:ea typeface="Times New Roman" panose="02020603050405020304" pitchFamily="18" charset="0"/>
                <a:cs typeface="Times New Roman" panose="02020603050405020304" pitchFamily="18" charset="0"/>
              </a:rPr>
              <a:t>colab</a:t>
            </a:r>
            <a:r>
              <a:rPr lang="en-US" dirty="0">
                <a:latin typeface="Times New Roman" panose="02020603050405020304" pitchFamily="18" charset="0"/>
                <a:ea typeface="Times New Roman" panose="02020603050405020304" pitchFamily="18" charset="0"/>
                <a:cs typeface="Times New Roman" panose="02020603050405020304" pitchFamily="18" charset="0"/>
              </a:rPr>
              <a:t>, pandas, </a:t>
            </a:r>
            <a:r>
              <a:rPr lang="en-US" dirty="0" err="1">
                <a:latin typeface="Times New Roman" panose="02020603050405020304" pitchFamily="18" charset="0"/>
                <a:ea typeface="Times New Roman" panose="02020603050405020304" pitchFamily="18" charset="0"/>
                <a:cs typeface="Times New Roman" panose="02020603050405020304" pitchFamily="18" charset="0"/>
              </a:rPr>
              <a:t>numpy</a:t>
            </a:r>
            <a:r>
              <a:rPr lang="en-US" dirty="0">
                <a:latin typeface="Times New Roman" panose="02020603050405020304" pitchFamily="18" charset="0"/>
                <a:ea typeface="Times New Roman" panose="02020603050405020304" pitchFamily="18" charset="0"/>
                <a:cs typeface="Times New Roman" panose="02020603050405020304" pitchFamily="18" charset="0"/>
              </a:rPr>
              <a:t>,</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2: matplotlib, and seaborn</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3: obtaining data, basics of web scraping,</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4: web scraping continued, then what is feature engineering, missing data</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5: duplicates, outlier removal, then what is machine learning,</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6: linear regression</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7: polynomial regression, binary classification</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8: binary classification (decision tree, logistic regression, and support vector machine)</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9: Cross validation, k-means clustering,</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10: PCA, review course</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36787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59076"/>
            <a:ext cx="8229600" cy="5467088"/>
          </a:xfrm>
        </p:spPr>
        <p:txBody>
          <a:bodyPr/>
          <a:lstStyle/>
          <a:p>
            <a:r>
              <a:rPr lang="en-US" dirty="0"/>
              <a:t>By the end of the session, you should</a:t>
            </a:r>
          </a:p>
          <a:p>
            <a:pPr lvl="1"/>
            <a:r>
              <a:rPr lang="en-US" dirty="0"/>
              <a:t>Basic understanding of data science/computational social science</a:t>
            </a:r>
          </a:p>
          <a:p>
            <a:pPr lvl="2"/>
            <a:r>
              <a:rPr lang="en-US" dirty="0"/>
              <a:t>Visualize</a:t>
            </a:r>
          </a:p>
          <a:p>
            <a:pPr lvl="2"/>
            <a:r>
              <a:rPr lang="en-US" dirty="0"/>
              <a:t>Clean and process</a:t>
            </a:r>
          </a:p>
          <a:p>
            <a:pPr lvl="2"/>
            <a:r>
              <a:rPr lang="en-US" dirty="0"/>
              <a:t>Analyze (model) </a:t>
            </a:r>
          </a:p>
          <a:p>
            <a:pPr marL="914400" lvl="2" indent="0">
              <a:buNone/>
            </a:pPr>
            <a:endParaRPr lang="en-US" dirty="0"/>
          </a:p>
          <a:p>
            <a:pPr lvl="1"/>
            <a:r>
              <a:rPr lang="en-US" dirty="0"/>
              <a:t>Programming</a:t>
            </a:r>
          </a:p>
          <a:p>
            <a:pPr lvl="2"/>
            <a:r>
              <a:rPr lang="en-US" dirty="0"/>
              <a:t>Good habits/intuitions</a:t>
            </a:r>
          </a:p>
          <a:p>
            <a:pPr lvl="2"/>
            <a:r>
              <a:rPr lang="en-US" dirty="0"/>
              <a:t>Additional syntax</a:t>
            </a:r>
          </a:p>
          <a:p>
            <a:pPr lvl="2"/>
            <a:r>
              <a:rPr lang="en-US" dirty="0"/>
              <a:t>Debugging</a:t>
            </a:r>
          </a:p>
        </p:txBody>
      </p:sp>
    </p:spTree>
    <p:extLst>
      <p:ext uri="{BB962C8B-B14F-4D97-AF65-F5344CB8AC3E}">
        <p14:creationId xmlns:p14="http://schemas.microsoft.com/office/powerpoint/2010/main" val="374367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9319D-8D8A-9B45-806C-79290719AC4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87BB593-BE61-A24D-BB52-7C3B416EA6B6}"/>
              </a:ext>
            </a:extLst>
          </p:cNvPr>
          <p:cNvSpPr>
            <a:spLocks noGrp="1"/>
          </p:cNvSpPr>
          <p:nvPr>
            <p:ph idx="1"/>
          </p:nvPr>
        </p:nvSpPr>
        <p:spPr/>
        <p:txBody>
          <a:bodyPr/>
          <a:lstStyle/>
          <a:p>
            <a:r>
              <a:rPr lang="en-US" dirty="0"/>
              <a:t>Syllabus</a:t>
            </a:r>
          </a:p>
        </p:txBody>
      </p:sp>
    </p:spTree>
    <p:extLst>
      <p:ext uri="{BB962C8B-B14F-4D97-AF65-F5344CB8AC3E}">
        <p14:creationId xmlns:p14="http://schemas.microsoft.com/office/powerpoint/2010/main" val="3521206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491925-5054-CB4C-A255-45EDEC261A20}"/>
              </a:ext>
            </a:extLst>
          </p:cNvPr>
          <p:cNvSpPr>
            <a:spLocks noGrp="1"/>
          </p:cNvSpPr>
          <p:nvPr>
            <p:ph idx="1"/>
          </p:nvPr>
        </p:nvSpPr>
        <p:spPr>
          <a:xfrm>
            <a:off x="457200" y="494270"/>
            <a:ext cx="8229600" cy="5631893"/>
          </a:xfrm>
        </p:spPr>
        <p:txBody>
          <a:bodyPr>
            <a:normAutofit/>
          </a:bodyPr>
          <a:lstStyle/>
          <a:p>
            <a:r>
              <a:rPr lang="en-US" sz="2400" b="1" dirty="0"/>
              <a:t>Instructor: Garrett Swan (</a:t>
            </a:r>
            <a:r>
              <a:rPr lang="en-US" sz="2400" b="1" dirty="0" err="1"/>
              <a:t>gswan@ucsd.edu</a:t>
            </a:r>
            <a:r>
              <a:rPr lang="en-US" sz="2400" b="1" dirty="0"/>
              <a:t>)</a:t>
            </a:r>
            <a:endParaRPr lang="en-US" sz="2400" dirty="0"/>
          </a:p>
          <a:p>
            <a:r>
              <a:rPr lang="en-US" sz="2400" dirty="0"/>
              <a:t>Office Hours: By appt and Tuesday 9:00am to 10:00am</a:t>
            </a:r>
          </a:p>
          <a:p>
            <a:pPr marL="0" indent="0">
              <a:buNone/>
            </a:pPr>
            <a:endParaRPr lang="en-US" sz="2400" dirty="0"/>
          </a:p>
          <a:p>
            <a:r>
              <a:rPr lang="en-US" sz="2400" b="1" dirty="0"/>
              <a:t>TA: </a:t>
            </a:r>
            <a:r>
              <a:rPr lang="en-US" sz="2400" b="1" dirty="0" err="1"/>
              <a:t>Sunyoung</a:t>
            </a:r>
            <a:r>
              <a:rPr lang="en-US" sz="2400" b="1" dirty="0"/>
              <a:t> Park (</a:t>
            </a:r>
            <a:r>
              <a:rPr lang="en-US" sz="2400" b="1" dirty="0" err="1"/>
              <a:t>supark@ucsd.edu</a:t>
            </a:r>
            <a:r>
              <a:rPr lang="en-US" sz="2400" b="1" dirty="0"/>
              <a:t>)</a:t>
            </a:r>
            <a:endParaRPr lang="en-US" sz="2400" dirty="0"/>
          </a:p>
          <a:p>
            <a:r>
              <a:rPr lang="en-US" sz="2400" dirty="0"/>
              <a:t>Office Hours: By appt and Thursday 2:00pm to 3:00pm</a:t>
            </a:r>
          </a:p>
          <a:p>
            <a:pPr marL="0" indent="0">
              <a:buNone/>
            </a:pPr>
            <a:endParaRPr lang="en-US" sz="2400" dirty="0"/>
          </a:p>
          <a:p>
            <a:r>
              <a:rPr lang="en-US" sz="2400" b="1" dirty="0"/>
              <a:t>UGIA: Brendon Halm (</a:t>
            </a:r>
            <a:r>
              <a:rPr lang="en-US" sz="2400" b="1" dirty="0" err="1"/>
              <a:t>bhahm@ucsd.edu</a:t>
            </a:r>
            <a:r>
              <a:rPr lang="en-US" sz="2400" b="1" dirty="0"/>
              <a:t>)</a:t>
            </a:r>
            <a:endParaRPr lang="en-US" sz="2400" dirty="0"/>
          </a:p>
          <a:p>
            <a:r>
              <a:rPr lang="en-US" sz="2400" dirty="0"/>
              <a:t>Office Hours: By appt and Friday 5:00pm to 6:00pm</a:t>
            </a:r>
          </a:p>
          <a:p>
            <a:pPr marL="0" indent="0">
              <a:buNone/>
            </a:pPr>
            <a:endParaRPr lang="en-US" sz="2400" dirty="0"/>
          </a:p>
        </p:txBody>
      </p:sp>
    </p:spTree>
    <p:extLst>
      <p:ext uri="{BB962C8B-B14F-4D97-AF65-F5344CB8AC3E}">
        <p14:creationId xmlns:p14="http://schemas.microsoft.com/office/powerpoint/2010/main" val="221405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EB1439-0E9F-D147-9F00-A0BE84DD474B}"/>
              </a:ext>
            </a:extLst>
          </p:cNvPr>
          <p:cNvSpPr>
            <a:spLocks noGrp="1"/>
          </p:cNvSpPr>
          <p:nvPr>
            <p:ph idx="1"/>
          </p:nvPr>
        </p:nvSpPr>
        <p:spPr>
          <a:xfrm>
            <a:off x="457200" y="599303"/>
            <a:ext cx="8229600" cy="4525963"/>
          </a:xfrm>
        </p:spPr>
        <p:txBody>
          <a:bodyPr>
            <a:normAutofit fontScale="92500" lnSpcReduction="20000"/>
          </a:bodyPr>
          <a:lstStyle/>
          <a:p>
            <a:r>
              <a:rPr lang="en-US" b="1" dirty="0"/>
              <a:t>Lecture time: Monday and Wednesday 5:00pm to 6:20pm</a:t>
            </a:r>
            <a:endParaRPr lang="en-US" dirty="0"/>
          </a:p>
          <a:p>
            <a:endParaRPr lang="en-US" dirty="0"/>
          </a:p>
          <a:p>
            <a:r>
              <a:rPr lang="en-US" dirty="0"/>
              <a:t>Each lecture will consist of coding and you are encouraged to follow along</a:t>
            </a:r>
          </a:p>
          <a:p>
            <a:endParaRPr lang="en-US" dirty="0"/>
          </a:p>
          <a:p>
            <a:r>
              <a:rPr lang="en-US" dirty="0"/>
              <a:t>The initial plan is that each lecture will take place during regular course time over Zoom</a:t>
            </a:r>
          </a:p>
          <a:p>
            <a:pPr lvl="1"/>
            <a:r>
              <a:rPr lang="en-US" dirty="0"/>
              <a:t>The lectures are non-mandatory and will be recorded and uploaded online for you to access throughout the semester</a:t>
            </a:r>
          </a:p>
          <a:p>
            <a:endParaRPr lang="en-US" dirty="0"/>
          </a:p>
        </p:txBody>
      </p:sp>
    </p:spTree>
    <p:extLst>
      <p:ext uri="{BB962C8B-B14F-4D97-AF65-F5344CB8AC3E}">
        <p14:creationId xmlns:p14="http://schemas.microsoft.com/office/powerpoint/2010/main" val="3059901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F18668-EF29-BB42-BA33-E7BAF0D6DFC3}"/>
              </a:ext>
            </a:extLst>
          </p:cNvPr>
          <p:cNvSpPr>
            <a:spLocks noGrp="1"/>
          </p:cNvSpPr>
          <p:nvPr>
            <p:ph idx="1"/>
          </p:nvPr>
        </p:nvSpPr>
        <p:spPr>
          <a:xfrm>
            <a:off x="457200" y="426308"/>
            <a:ext cx="8229600" cy="4525963"/>
          </a:xfrm>
        </p:spPr>
        <p:txBody>
          <a:bodyPr>
            <a:normAutofit/>
          </a:bodyPr>
          <a:lstStyle/>
          <a:p>
            <a:r>
              <a:rPr lang="en-US" b="1" dirty="0"/>
              <a:t>Section A01: Wednesday 2:00pm to 2:50pm </a:t>
            </a:r>
            <a:endParaRPr lang="en-US" dirty="0"/>
          </a:p>
          <a:p>
            <a:pPr marL="0" indent="0">
              <a:buNone/>
            </a:pPr>
            <a:endParaRPr lang="en-US" dirty="0"/>
          </a:p>
          <a:p>
            <a:r>
              <a:rPr lang="en-US" b="1" dirty="0"/>
              <a:t>Section A02: Wednesday 3:00pm to 3:50pm </a:t>
            </a:r>
            <a:endParaRPr lang="en-US" dirty="0"/>
          </a:p>
          <a:p>
            <a:endParaRPr lang="en-US" dirty="0"/>
          </a:p>
          <a:p>
            <a:r>
              <a:rPr lang="en-US" dirty="0"/>
              <a:t>In sections you can ask questions about (1) stuff we covered in class, (2) the previous problem sets, and (3) the upcoming problem sets</a:t>
            </a:r>
          </a:p>
        </p:txBody>
      </p:sp>
    </p:spTree>
    <p:extLst>
      <p:ext uri="{BB962C8B-B14F-4D97-AF65-F5344CB8AC3E}">
        <p14:creationId xmlns:p14="http://schemas.microsoft.com/office/powerpoint/2010/main" val="3937850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5B036A-E30E-1C4E-8CFE-AF065FC99B9E}"/>
              </a:ext>
            </a:extLst>
          </p:cNvPr>
          <p:cNvSpPr>
            <a:spLocks noGrp="1"/>
          </p:cNvSpPr>
          <p:nvPr>
            <p:ph idx="1"/>
          </p:nvPr>
        </p:nvSpPr>
        <p:spPr>
          <a:xfrm>
            <a:off x="457200" y="481914"/>
            <a:ext cx="8229600" cy="5644249"/>
          </a:xfrm>
        </p:spPr>
        <p:txBody>
          <a:bodyPr>
            <a:normAutofit fontScale="92500" lnSpcReduction="10000"/>
          </a:bodyPr>
          <a:lstStyle/>
          <a:p>
            <a:r>
              <a:rPr lang="en-US" b="1" dirty="0"/>
              <a:t>Material and Textbook</a:t>
            </a:r>
            <a:endParaRPr lang="en-US" dirty="0"/>
          </a:p>
          <a:p>
            <a:endParaRPr lang="en-US" dirty="0"/>
          </a:p>
          <a:p>
            <a:r>
              <a:rPr lang="en-US" dirty="0"/>
              <a:t>Lecture material (videos and code sheets) will be provided on Canvas</a:t>
            </a:r>
          </a:p>
          <a:p>
            <a:pPr marL="0" indent="0">
              <a:buNone/>
            </a:pPr>
            <a:endParaRPr lang="en-US" dirty="0"/>
          </a:p>
          <a:p>
            <a:r>
              <a:rPr lang="en-US" dirty="0"/>
              <a:t>There is no required textbook for this course. However, there are many intro books out there that you might find helpful, such as “Python for Data Analysis: Data Wrangling with Pandas, NumPy, and </a:t>
            </a:r>
            <a:r>
              <a:rPr lang="en-US" dirty="0" err="1"/>
              <a:t>IPython</a:t>
            </a:r>
            <a:r>
              <a:rPr lang="en-US" dirty="0"/>
              <a:t>” by Wes McKinney and “Python Data Science Handbook: Essential Tools for Working with Data” by Jake </a:t>
            </a:r>
            <a:r>
              <a:rPr lang="en-US" dirty="0" err="1"/>
              <a:t>VanderPlas</a:t>
            </a:r>
            <a:endParaRPr lang="en-US" dirty="0"/>
          </a:p>
          <a:p>
            <a:endParaRPr lang="en-US" dirty="0"/>
          </a:p>
        </p:txBody>
      </p:sp>
    </p:spTree>
    <p:extLst>
      <p:ext uri="{BB962C8B-B14F-4D97-AF65-F5344CB8AC3E}">
        <p14:creationId xmlns:p14="http://schemas.microsoft.com/office/powerpoint/2010/main" val="3895006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00680C-BCCC-AC4B-A35D-3E1667F7F3C7}"/>
              </a:ext>
            </a:extLst>
          </p:cNvPr>
          <p:cNvSpPr>
            <a:spLocks noGrp="1"/>
          </p:cNvSpPr>
          <p:nvPr>
            <p:ph idx="1"/>
          </p:nvPr>
        </p:nvSpPr>
        <p:spPr>
          <a:xfrm>
            <a:off x="457200" y="308920"/>
            <a:ext cx="8229600" cy="5817244"/>
          </a:xfrm>
        </p:spPr>
        <p:txBody>
          <a:bodyPr>
            <a:normAutofit fontScale="85000" lnSpcReduction="20000"/>
          </a:bodyPr>
          <a:lstStyle/>
          <a:p>
            <a:r>
              <a:rPr lang="en-US" dirty="0"/>
              <a:t>Assignments:</a:t>
            </a:r>
          </a:p>
          <a:p>
            <a:endParaRPr lang="en-US" dirty="0"/>
          </a:p>
          <a:p>
            <a:r>
              <a:rPr lang="en-US" b="1" dirty="0"/>
              <a:t>Short Quizzes</a:t>
            </a:r>
            <a:endParaRPr lang="en-US" dirty="0"/>
          </a:p>
          <a:p>
            <a:pPr lvl="1"/>
            <a:r>
              <a:rPr lang="en-US" dirty="0"/>
              <a:t>Every week, there will be a quiz with multiple-choice questions on material discussed that week </a:t>
            </a:r>
          </a:p>
          <a:p>
            <a:pPr lvl="1"/>
            <a:endParaRPr lang="en-US" dirty="0"/>
          </a:p>
          <a:p>
            <a:r>
              <a:rPr lang="en-US" b="1" dirty="0"/>
              <a:t>Discussion board posts</a:t>
            </a:r>
            <a:endParaRPr lang="en-US" dirty="0"/>
          </a:p>
          <a:p>
            <a:pPr lvl="1"/>
            <a:r>
              <a:rPr lang="en-US" dirty="0"/>
              <a:t>There will be a bi-weekly prompt on Canvas whereby you submit and respond on the Canvas discussion board. </a:t>
            </a:r>
          </a:p>
          <a:p>
            <a:pPr marL="457200" lvl="1" indent="0">
              <a:buNone/>
            </a:pPr>
            <a:endParaRPr lang="en-US" dirty="0"/>
          </a:p>
          <a:p>
            <a:r>
              <a:rPr lang="en-US" b="1" dirty="0"/>
              <a:t>Problem sets</a:t>
            </a:r>
          </a:p>
          <a:p>
            <a:pPr lvl="1"/>
            <a:r>
              <a:rPr lang="en-US" dirty="0"/>
              <a:t>Every week, there will be a problem-set using material discussed that week. </a:t>
            </a:r>
          </a:p>
          <a:p>
            <a:pPr lvl="2"/>
            <a:r>
              <a:rPr lang="en-US" dirty="0"/>
              <a:t>Problem sets will typically have bonus points for completing the assignment in a more challenging way</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493766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59091" y="645285"/>
            <a:ext cx="8711779" cy="5983617"/>
          </a:xfrm>
          <a:prstGeom prst="rect">
            <a:avLst/>
          </a:prstGeom>
        </p:spPr>
      </p:pic>
      <p:cxnSp>
        <p:nvCxnSpPr>
          <p:cNvPr id="7" name="Straight Arrow Connector 6"/>
          <p:cNvCxnSpPr/>
          <p:nvPr/>
        </p:nvCxnSpPr>
        <p:spPr>
          <a:xfrm flipH="1">
            <a:off x="7433190" y="2155541"/>
            <a:ext cx="136766" cy="595923"/>
          </a:xfrm>
          <a:prstGeom prst="straightConnector1">
            <a:avLst/>
          </a:prstGeom>
          <a:ln>
            <a:solidFill>
              <a:srgbClr val="FF0000"/>
            </a:solidFill>
            <a:headEnd type="none"/>
            <a:tailEnd type="triangle" w="lg" len="med"/>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V="1">
            <a:off x="7513978" y="2092340"/>
            <a:ext cx="809407" cy="584848"/>
          </a:xfrm>
          <a:prstGeom prst="straightConnector1">
            <a:avLst/>
          </a:prstGeom>
          <a:ln>
            <a:solidFill>
              <a:srgbClr val="FF0000"/>
            </a:solidFill>
            <a:headEnd type="none"/>
            <a:tailEnd type="triangle" w="lg" len="med"/>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H="1">
            <a:off x="1312334" y="2160725"/>
            <a:ext cx="6901046" cy="2426025"/>
          </a:xfrm>
          <a:prstGeom prst="straightConnector1">
            <a:avLst/>
          </a:prstGeom>
          <a:ln>
            <a:solidFill>
              <a:srgbClr val="FF0000"/>
            </a:solidFill>
            <a:headEnd type="none"/>
            <a:tailEnd type="triangle" w="lg" len="med"/>
          </a:ln>
        </p:spPr>
        <p:style>
          <a:lnRef idx="2">
            <a:schemeClr val="accent1"/>
          </a:lnRef>
          <a:fillRef idx="0">
            <a:schemeClr val="accent1"/>
          </a:fillRef>
          <a:effectRef idx="1">
            <a:schemeClr val="accent1"/>
          </a:effectRef>
          <a:fontRef idx="minor">
            <a:schemeClr val="tx1"/>
          </a:fontRef>
        </p:style>
      </p:cxnSp>
      <p:pic>
        <p:nvPicPr>
          <p:cNvPr id="10"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2444" y="3990511"/>
            <a:ext cx="2261533" cy="2452021"/>
          </a:xfrm>
          <a:prstGeom prst="rect">
            <a:avLst/>
          </a:prstGeom>
          <a:noFill/>
          <a:ln w="9525">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1" name="Picture 10"/>
          <p:cNvPicPr>
            <a:picLocks noChangeAspect="1"/>
          </p:cNvPicPr>
          <p:nvPr/>
        </p:nvPicPr>
        <p:blipFill>
          <a:blip r:embed="rId4"/>
          <a:stretch>
            <a:fillRect/>
          </a:stretch>
        </p:blipFill>
        <p:spPr>
          <a:xfrm>
            <a:off x="7590692" y="4523788"/>
            <a:ext cx="1020704" cy="1531056"/>
          </a:xfrm>
          <a:prstGeom prst="rect">
            <a:avLst/>
          </a:prstGeom>
        </p:spPr>
      </p:pic>
      <p:pic>
        <p:nvPicPr>
          <p:cNvPr id="12" name="Picture 11"/>
          <p:cNvPicPr>
            <a:picLocks noChangeAspect="1"/>
          </p:cNvPicPr>
          <p:nvPr/>
        </p:nvPicPr>
        <p:blipFill>
          <a:blip r:embed="rId5"/>
          <a:stretch>
            <a:fillRect/>
          </a:stretch>
        </p:blipFill>
        <p:spPr>
          <a:xfrm>
            <a:off x="7117272" y="453062"/>
            <a:ext cx="1096108" cy="1339688"/>
          </a:xfrm>
          <a:prstGeom prst="rect">
            <a:avLst/>
          </a:prstGeom>
        </p:spPr>
      </p:pic>
      <p:cxnSp>
        <p:nvCxnSpPr>
          <p:cNvPr id="13" name="Straight Arrow Connector 12"/>
          <p:cNvCxnSpPr/>
          <p:nvPr/>
        </p:nvCxnSpPr>
        <p:spPr>
          <a:xfrm flipV="1">
            <a:off x="7606323" y="2235006"/>
            <a:ext cx="0" cy="1505272"/>
          </a:xfrm>
          <a:prstGeom prst="straightConnector1">
            <a:avLst/>
          </a:prstGeom>
          <a:ln>
            <a:solidFill>
              <a:srgbClr val="FF0000"/>
            </a:solidFill>
            <a:headEnd type="none"/>
            <a:tailEnd type="triangle" w="lg" len="med"/>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295401" y="50799"/>
            <a:ext cx="3116277" cy="1016000"/>
          </a:xfrm>
          <a:solidFill>
            <a:schemeClr val="bg1"/>
          </a:solidFill>
        </p:spPr>
        <p:txBody>
          <a:bodyPr/>
          <a:lstStyle/>
          <a:p>
            <a:r>
              <a:rPr lang="en-US" dirty="0"/>
              <a:t>Who am I?</a:t>
            </a:r>
          </a:p>
        </p:txBody>
      </p:sp>
      <p:pic>
        <p:nvPicPr>
          <p:cNvPr id="18" name="Picture 2" descr="C:\Users\SWANG\Downloads\IMG-4219.JP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5589" t="7188" r="1363" b="8184"/>
          <a:stretch/>
        </p:blipFill>
        <p:spPr bwMode="auto">
          <a:xfrm>
            <a:off x="5130799" y="576538"/>
            <a:ext cx="1782929" cy="1216212"/>
          </a:xfrm>
          <a:prstGeom prst="rect">
            <a:avLst/>
          </a:prstGeom>
          <a:noFill/>
          <a:extLst>
            <a:ext uri="{909E8E84-426E-40dd-AFC4-6F175D3DCCD1}">
              <a14:hiddenFill xmlns:a14="http://schemas.microsoft.com/office/drawing/2010/main" xmlns="">
                <a:solidFill>
                  <a:srgbClr val="FFFFFF"/>
                </a:solidFill>
              </a14:hiddenFill>
            </a:ext>
          </a:extLst>
        </p:spPr>
      </p:pic>
      <p:sp>
        <p:nvSpPr>
          <p:cNvPr id="3" name="Slide Number Placeholder 2"/>
          <p:cNvSpPr>
            <a:spLocks noGrp="1"/>
          </p:cNvSpPr>
          <p:nvPr>
            <p:ph type="sldNum" sz="quarter" idx="12"/>
          </p:nvPr>
        </p:nvSpPr>
        <p:spPr/>
        <p:txBody>
          <a:bodyPr/>
          <a:lstStyle/>
          <a:p>
            <a:fld id="{4E9C06EA-FF41-7E4F-8597-CD281FCAD606}" type="slidenum">
              <a:rPr lang="en-US" smtClean="0"/>
              <a:t>2</a:t>
            </a:fld>
            <a:endParaRPr lang="en-US"/>
          </a:p>
        </p:txBody>
      </p:sp>
      <p:pic>
        <p:nvPicPr>
          <p:cNvPr id="4" name="Picture 3"/>
          <p:cNvPicPr>
            <a:picLocks noChangeAspect="1"/>
          </p:cNvPicPr>
          <p:nvPr/>
        </p:nvPicPr>
        <p:blipFill>
          <a:blip r:embed="rId7"/>
          <a:stretch>
            <a:fillRect/>
          </a:stretch>
        </p:blipFill>
        <p:spPr>
          <a:xfrm>
            <a:off x="1570603" y="3990511"/>
            <a:ext cx="1752751" cy="2334212"/>
          </a:xfrm>
          <a:prstGeom prst="rect">
            <a:avLst/>
          </a:prstGeom>
        </p:spPr>
      </p:pic>
      <p:pic>
        <p:nvPicPr>
          <p:cNvPr id="5" name="Picture 4"/>
          <p:cNvPicPr>
            <a:picLocks noChangeAspect="1"/>
          </p:cNvPicPr>
          <p:nvPr/>
        </p:nvPicPr>
        <p:blipFill>
          <a:blip r:embed="rId8"/>
          <a:stretch>
            <a:fillRect/>
          </a:stretch>
        </p:blipFill>
        <p:spPr>
          <a:xfrm>
            <a:off x="81225" y="1493233"/>
            <a:ext cx="3157212" cy="2367909"/>
          </a:xfrm>
          <a:prstGeom prst="rect">
            <a:avLst/>
          </a:prstGeom>
        </p:spPr>
      </p:pic>
      <p:sp>
        <p:nvSpPr>
          <p:cNvPr id="14" name="5-Point Star 13"/>
          <p:cNvSpPr/>
          <p:nvPr/>
        </p:nvSpPr>
        <p:spPr>
          <a:xfrm>
            <a:off x="7507850" y="3688507"/>
            <a:ext cx="213019" cy="213019"/>
          </a:xfrm>
          <a:prstGeom prst="star5">
            <a:avLst/>
          </a:prstGeom>
          <a:solidFill>
            <a:srgbClr val="FEAA0E"/>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6992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6F5CA5-77B6-A148-BF2E-0CEC90DF49C6}"/>
              </a:ext>
            </a:extLst>
          </p:cNvPr>
          <p:cNvSpPr>
            <a:spLocks noGrp="1"/>
          </p:cNvSpPr>
          <p:nvPr>
            <p:ph idx="1"/>
          </p:nvPr>
        </p:nvSpPr>
        <p:spPr>
          <a:xfrm>
            <a:off x="457200" y="339811"/>
            <a:ext cx="8229600" cy="1056503"/>
          </a:xfrm>
        </p:spPr>
        <p:txBody>
          <a:bodyPr>
            <a:normAutofit fontScale="77500" lnSpcReduction="20000"/>
          </a:bodyPr>
          <a:lstStyle/>
          <a:p>
            <a:r>
              <a:rPr lang="en-US" dirty="0"/>
              <a:t>Problem set template will be different from how we code in class:</a:t>
            </a:r>
          </a:p>
          <a:p>
            <a:pPr lvl="1"/>
            <a:r>
              <a:rPr lang="en-US" dirty="0"/>
              <a:t>In class, we will typically code like this:</a:t>
            </a:r>
          </a:p>
        </p:txBody>
      </p:sp>
      <p:pic>
        <p:nvPicPr>
          <p:cNvPr id="7" name="Picture 6" descr="Graphical user interface, text, application&#10;&#10;Description automatically generated">
            <a:extLst>
              <a:ext uri="{FF2B5EF4-FFF2-40B4-BE49-F238E27FC236}">
                <a16:creationId xmlns:a16="http://schemas.microsoft.com/office/drawing/2014/main" id="{21C79367-E615-474C-8993-3CA676BAE974}"/>
              </a:ext>
            </a:extLst>
          </p:cNvPr>
          <p:cNvPicPr>
            <a:picLocks noChangeAspect="1"/>
          </p:cNvPicPr>
          <p:nvPr/>
        </p:nvPicPr>
        <p:blipFill>
          <a:blip r:embed="rId2"/>
          <a:stretch>
            <a:fillRect/>
          </a:stretch>
        </p:blipFill>
        <p:spPr>
          <a:xfrm>
            <a:off x="457200" y="1771068"/>
            <a:ext cx="7779895" cy="4549897"/>
          </a:xfrm>
          <a:prstGeom prst="rect">
            <a:avLst/>
          </a:prstGeom>
        </p:spPr>
      </p:pic>
    </p:spTree>
    <p:extLst>
      <p:ext uri="{BB962C8B-B14F-4D97-AF65-F5344CB8AC3E}">
        <p14:creationId xmlns:p14="http://schemas.microsoft.com/office/powerpoint/2010/main" val="82097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45BE02-6DD0-3446-844F-8B206980311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1C91F4B-1F67-F149-9868-8107C93E8172}"/>
              </a:ext>
            </a:extLst>
          </p:cNvPr>
          <p:cNvPicPr>
            <a:picLocks noChangeAspect="1"/>
          </p:cNvPicPr>
          <p:nvPr/>
        </p:nvPicPr>
        <p:blipFill>
          <a:blip r:embed="rId2"/>
          <a:stretch>
            <a:fillRect/>
          </a:stretch>
        </p:blipFill>
        <p:spPr>
          <a:xfrm>
            <a:off x="0" y="1383833"/>
            <a:ext cx="9144000" cy="4090334"/>
          </a:xfrm>
          <a:prstGeom prst="rect">
            <a:avLst/>
          </a:prstGeom>
        </p:spPr>
      </p:pic>
      <p:sp>
        <p:nvSpPr>
          <p:cNvPr id="5" name="Content Placeholder 2">
            <a:extLst>
              <a:ext uri="{FF2B5EF4-FFF2-40B4-BE49-F238E27FC236}">
                <a16:creationId xmlns:a16="http://schemas.microsoft.com/office/drawing/2014/main" id="{27615CB3-EEDD-D040-B2CC-315E32C51127}"/>
              </a:ext>
            </a:extLst>
          </p:cNvPr>
          <p:cNvSpPr txBox="1">
            <a:spLocks/>
          </p:cNvSpPr>
          <p:nvPr/>
        </p:nvSpPr>
        <p:spPr>
          <a:xfrm>
            <a:off x="232347" y="381076"/>
            <a:ext cx="8229600" cy="701522"/>
          </a:xfrm>
          <a:prstGeom prst="rect">
            <a:avLst/>
          </a:prstGeom>
        </p:spPr>
        <p:txBody>
          <a:bodyPr vert="horz" lIns="91440" tIns="45720" rIns="91440" bIns="45720" rtlCol="0">
            <a:normAutofit fontScale="70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In my notes that I’ll upload after class, you will see comments and other text</a:t>
            </a:r>
          </a:p>
        </p:txBody>
      </p:sp>
    </p:spTree>
    <p:extLst>
      <p:ext uri="{BB962C8B-B14F-4D97-AF65-F5344CB8AC3E}">
        <p14:creationId xmlns:p14="http://schemas.microsoft.com/office/powerpoint/2010/main" val="3249800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5E9D2218-4D38-9C49-B61D-5D9364EF5ADE}"/>
              </a:ext>
            </a:extLst>
          </p:cNvPr>
          <p:cNvSpPr txBox="1">
            <a:spLocks/>
          </p:cNvSpPr>
          <p:nvPr/>
        </p:nvSpPr>
        <p:spPr>
          <a:xfrm>
            <a:off x="262328" y="315705"/>
            <a:ext cx="8229600" cy="528251"/>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Final submissions should look more like this:</a:t>
            </a:r>
          </a:p>
        </p:txBody>
      </p:sp>
      <p:pic>
        <p:nvPicPr>
          <p:cNvPr id="7" name="Picture 6" descr="Graphical user interface, application&#10;&#10;Description automatically generated">
            <a:extLst>
              <a:ext uri="{FF2B5EF4-FFF2-40B4-BE49-F238E27FC236}">
                <a16:creationId xmlns:a16="http://schemas.microsoft.com/office/drawing/2014/main" id="{FD4B0240-935F-EC45-B989-60A9F94E6678}"/>
              </a:ext>
            </a:extLst>
          </p:cNvPr>
          <p:cNvPicPr>
            <a:picLocks noChangeAspect="1"/>
          </p:cNvPicPr>
          <p:nvPr/>
        </p:nvPicPr>
        <p:blipFill>
          <a:blip r:embed="rId2"/>
          <a:stretch>
            <a:fillRect/>
          </a:stretch>
        </p:blipFill>
        <p:spPr>
          <a:xfrm>
            <a:off x="0" y="1097669"/>
            <a:ext cx="9144000" cy="4332879"/>
          </a:xfrm>
          <a:prstGeom prst="rect">
            <a:avLst/>
          </a:prstGeom>
        </p:spPr>
      </p:pic>
    </p:spTree>
    <p:extLst>
      <p:ext uri="{BB962C8B-B14F-4D97-AF65-F5344CB8AC3E}">
        <p14:creationId xmlns:p14="http://schemas.microsoft.com/office/powerpoint/2010/main" val="185738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D0E69A-86E6-0C46-A3F8-94252D8153F0}"/>
              </a:ext>
            </a:extLst>
          </p:cNvPr>
          <p:cNvSpPr>
            <a:spLocks noGrp="1"/>
          </p:cNvSpPr>
          <p:nvPr>
            <p:ph idx="1"/>
          </p:nvPr>
        </p:nvSpPr>
        <p:spPr>
          <a:xfrm>
            <a:off x="457200" y="395416"/>
            <a:ext cx="8229600" cy="5730747"/>
          </a:xfrm>
        </p:spPr>
        <p:txBody>
          <a:bodyPr/>
          <a:lstStyle/>
          <a:p>
            <a:r>
              <a:rPr lang="en-US" dirty="0"/>
              <a:t>Assignments:</a:t>
            </a:r>
          </a:p>
          <a:p>
            <a:endParaRPr lang="en-US" dirty="0"/>
          </a:p>
          <a:p>
            <a:r>
              <a:rPr lang="en-US" b="1" dirty="0"/>
              <a:t>Final Project</a:t>
            </a:r>
          </a:p>
          <a:p>
            <a:pPr lvl="1"/>
            <a:r>
              <a:rPr lang="en-US" dirty="0"/>
              <a:t>Instead of a final exam you will have a final project that will require you to generate code to extract, visualize, engineer, and analyze data from potentially 1 of 5 datasets. More details will be provided during 2nd week of class. The final project will be worth 50 points.</a:t>
            </a:r>
          </a:p>
          <a:p>
            <a:endParaRPr lang="en-US" dirty="0"/>
          </a:p>
        </p:txBody>
      </p:sp>
    </p:spTree>
    <p:extLst>
      <p:ext uri="{BB962C8B-B14F-4D97-AF65-F5344CB8AC3E}">
        <p14:creationId xmlns:p14="http://schemas.microsoft.com/office/powerpoint/2010/main" val="37630293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09C51A5-068C-BA4C-A551-C95D1314568B}"/>
              </a:ext>
            </a:extLst>
          </p:cNvPr>
          <p:cNvSpPr txBox="1"/>
          <p:nvPr/>
        </p:nvSpPr>
        <p:spPr>
          <a:xfrm>
            <a:off x="5643048" y="698920"/>
            <a:ext cx="2195124" cy="646331"/>
          </a:xfrm>
          <a:prstGeom prst="rect">
            <a:avLst/>
          </a:prstGeom>
          <a:noFill/>
        </p:spPr>
        <p:txBody>
          <a:bodyPr wrap="square" rtlCol="0">
            <a:spAutoFit/>
          </a:bodyPr>
          <a:lstStyle/>
          <a:p>
            <a:r>
              <a:rPr lang="en-US" sz="3600" dirty="0"/>
              <a:t>In total</a:t>
            </a:r>
          </a:p>
        </p:txBody>
      </p:sp>
      <p:graphicFrame>
        <p:nvGraphicFramePr>
          <p:cNvPr id="13" name="Table 12">
            <a:extLst>
              <a:ext uri="{FF2B5EF4-FFF2-40B4-BE49-F238E27FC236}">
                <a16:creationId xmlns:a16="http://schemas.microsoft.com/office/drawing/2014/main" id="{DE4C456D-AE62-DC44-B93B-30F5074A8B33}"/>
              </a:ext>
            </a:extLst>
          </p:cNvPr>
          <p:cNvGraphicFramePr>
            <a:graphicFrameLocks noGrp="1"/>
          </p:cNvGraphicFramePr>
          <p:nvPr>
            <p:extLst>
              <p:ext uri="{D42A27DB-BD31-4B8C-83A1-F6EECF244321}">
                <p14:modId xmlns:p14="http://schemas.microsoft.com/office/powerpoint/2010/main" val="356197028"/>
              </p:ext>
            </p:extLst>
          </p:nvPr>
        </p:nvGraphicFramePr>
        <p:xfrm>
          <a:off x="5310434" y="1366723"/>
          <a:ext cx="2574290" cy="2219543"/>
        </p:xfrm>
        <a:graphic>
          <a:graphicData uri="http://schemas.openxmlformats.org/drawingml/2006/table">
            <a:tbl>
              <a:tblPr>
                <a:tableStyleId>{5C22544A-7EE6-4342-B048-85BDC9FD1C3A}</a:tableStyleId>
              </a:tblPr>
              <a:tblGrid>
                <a:gridCol w="1287145">
                  <a:extLst>
                    <a:ext uri="{9D8B030D-6E8A-4147-A177-3AD203B41FA5}">
                      <a16:colId xmlns:a16="http://schemas.microsoft.com/office/drawing/2014/main" val="1318668918"/>
                    </a:ext>
                  </a:extLst>
                </a:gridCol>
                <a:gridCol w="1287145">
                  <a:extLst>
                    <a:ext uri="{9D8B030D-6E8A-4147-A177-3AD203B41FA5}">
                      <a16:colId xmlns:a16="http://schemas.microsoft.com/office/drawing/2014/main" val="3493000769"/>
                    </a:ext>
                  </a:extLst>
                </a:gridCol>
              </a:tblGrid>
              <a:tr h="768356">
                <a:tc>
                  <a:txBody>
                    <a:bodyPr/>
                    <a:lstStyle/>
                    <a:p>
                      <a:pPr algn="ctr" fontAlgn="b"/>
                      <a:r>
                        <a:rPr lang="en-US" sz="2000" u="none" strike="noStrike">
                          <a:effectLst/>
                        </a:rPr>
                        <a:t>discussion board</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u="none" strike="noStrike" dirty="0">
                          <a:effectLst/>
                        </a:rPr>
                        <a:t>5.13%</a:t>
                      </a:r>
                      <a:endParaRPr lang="en-US" sz="20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58440697"/>
                  </a:ext>
                </a:extLst>
              </a:tr>
              <a:tr h="416031">
                <a:tc>
                  <a:txBody>
                    <a:bodyPr/>
                    <a:lstStyle/>
                    <a:p>
                      <a:pPr algn="ctr" fontAlgn="b"/>
                      <a:r>
                        <a:rPr lang="en-US" sz="2000" u="none" strike="noStrike">
                          <a:effectLst/>
                        </a:rPr>
                        <a:t>quizzes</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u="none" strike="noStrike" dirty="0">
                          <a:effectLst/>
                        </a:rPr>
                        <a:t>23.08%</a:t>
                      </a:r>
                      <a:endParaRPr lang="en-US" sz="20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162587882"/>
                  </a:ext>
                </a:extLst>
              </a:tr>
              <a:tr h="416031">
                <a:tc>
                  <a:txBody>
                    <a:bodyPr/>
                    <a:lstStyle/>
                    <a:p>
                      <a:pPr algn="ctr" fontAlgn="b"/>
                      <a:r>
                        <a:rPr lang="en-US" sz="2000" u="none" strike="noStrike">
                          <a:effectLst/>
                        </a:rPr>
                        <a:t>problem sets</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u="none" strike="noStrike" dirty="0">
                          <a:effectLst/>
                        </a:rPr>
                        <a:t>46.15%</a:t>
                      </a:r>
                      <a:endParaRPr lang="en-US" sz="20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306129497"/>
                  </a:ext>
                </a:extLst>
              </a:tr>
              <a:tr h="416031">
                <a:tc>
                  <a:txBody>
                    <a:bodyPr/>
                    <a:lstStyle/>
                    <a:p>
                      <a:pPr algn="ctr" fontAlgn="b"/>
                      <a:r>
                        <a:rPr lang="en-US" sz="2000" u="none" strike="noStrike">
                          <a:effectLst/>
                        </a:rPr>
                        <a:t>final project</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u="none" strike="noStrike" dirty="0">
                          <a:effectLst/>
                        </a:rPr>
                        <a:t>25.64%</a:t>
                      </a:r>
                      <a:endParaRPr lang="en-US" sz="20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678635775"/>
                  </a:ext>
                </a:extLst>
              </a:tr>
            </a:tbl>
          </a:graphicData>
        </a:graphic>
      </p:graphicFrame>
      <p:sp>
        <p:nvSpPr>
          <p:cNvPr id="14" name="TextBox 13">
            <a:extLst>
              <a:ext uri="{FF2B5EF4-FFF2-40B4-BE49-F238E27FC236}">
                <a16:creationId xmlns:a16="http://schemas.microsoft.com/office/drawing/2014/main" id="{C3E9EB90-5C17-2542-A413-FCBE9A04D965}"/>
              </a:ext>
            </a:extLst>
          </p:cNvPr>
          <p:cNvSpPr txBox="1"/>
          <p:nvPr/>
        </p:nvSpPr>
        <p:spPr>
          <a:xfrm>
            <a:off x="846654" y="658070"/>
            <a:ext cx="2654300" cy="646331"/>
          </a:xfrm>
          <a:prstGeom prst="rect">
            <a:avLst/>
          </a:prstGeom>
          <a:noFill/>
        </p:spPr>
        <p:txBody>
          <a:bodyPr wrap="square" rtlCol="0">
            <a:spAutoFit/>
          </a:bodyPr>
          <a:lstStyle/>
          <a:p>
            <a:r>
              <a:rPr lang="en-US" sz="3600" dirty="0"/>
              <a:t>Individually</a:t>
            </a:r>
          </a:p>
        </p:txBody>
      </p:sp>
      <p:graphicFrame>
        <p:nvGraphicFramePr>
          <p:cNvPr id="15" name="Table 14">
            <a:extLst>
              <a:ext uri="{FF2B5EF4-FFF2-40B4-BE49-F238E27FC236}">
                <a16:creationId xmlns:a16="http://schemas.microsoft.com/office/drawing/2014/main" id="{968F43F8-3BD2-D643-928C-4DCA936267AC}"/>
              </a:ext>
            </a:extLst>
          </p:cNvPr>
          <p:cNvGraphicFramePr>
            <a:graphicFrameLocks noGrp="1"/>
          </p:cNvGraphicFramePr>
          <p:nvPr>
            <p:extLst>
              <p:ext uri="{D42A27DB-BD31-4B8C-83A1-F6EECF244321}">
                <p14:modId xmlns:p14="http://schemas.microsoft.com/office/powerpoint/2010/main" val="3072885592"/>
              </p:ext>
            </p:extLst>
          </p:nvPr>
        </p:nvGraphicFramePr>
        <p:xfrm>
          <a:off x="926664" y="1366723"/>
          <a:ext cx="2574290" cy="2219543"/>
        </p:xfrm>
        <a:graphic>
          <a:graphicData uri="http://schemas.openxmlformats.org/drawingml/2006/table">
            <a:tbl>
              <a:tblPr>
                <a:tableStyleId>{5C22544A-7EE6-4342-B048-85BDC9FD1C3A}</a:tableStyleId>
              </a:tblPr>
              <a:tblGrid>
                <a:gridCol w="1287145">
                  <a:extLst>
                    <a:ext uri="{9D8B030D-6E8A-4147-A177-3AD203B41FA5}">
                      <a16:colId xmlns:a16="http://schemas.microsoft.com/office/drawing/2014/main" val="1318668918"/>
                    </a:ext>
                  </a:extLst>
                </a:gridCol>
                <a:gridCol w="1287145">
                  <a:extLst>
                    <a:ext uri="{9D8B030D-6E8A-4147-A177-3AD203B41FA5}">
                      <a16:colId xmlns:a16="http://schemas.microsoft.com/office/drawing/2014/main" val="3493000769"/>
                    </a:ext>
                  </a:extLst>
                </a:gridCol>
              </a:tblGrid>
              <a:tr h="768356">
                <a:tc>
                  <a:txBody>
                    <a:bodyPr/>
                    <a:lstStyle/>
                    <a:p>
                      <a:pPr algn="ctr" fontAlgn="b"/>
                      <a:r>
                        <a:rPr lang="en-US" sz="2000" u="none" strike="noStrike">
                          <a:effectLst/>
                        </a:rPr>
                        <a:t>discussion board</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b="0" i="0" u="none" strike="noStrike" dirty="0">
                          <a:solidFill>
                            <a:srgbClr val="000000"/>
                          </a:solidFill>
                          <a:effectLst/>
                          <a:latin typeface="Calibri" panose="020F0502020204030204" pitchFamily="34" charset="0"/>
                        </a:rPr>
                        <a:t>1.28%</a:t>
                      </a:r>
                    </a:p>
                  </a:txBody>
                  <a:tcPr marL="9525" marR="9525" marT="9525" marB="0" anchor="ctr"/>
                </a:tc>
                <a:extLst>
                  <a:ext uri="{0D108BD9-81ED-4DB2-BD59-A6C34878D82A}">
                    <a16:rowId xmlns:a16="http://schemas.microsoft.com/office/drawing/2014/main" val="2858440697"/>
                  </a:ext>
                </a:extLst>
              </a:tr>
              <a:tr h="416031">
                <a:tc>
                  <a:txBody>
                    <a:bodyPr/>
                    <a:lstStyle/>
                    <a:p>
                      <a:pPr algn="ctr" fontAlgn="b"/>
                      <a:r>
                        <a:rPr lang="en-US" sz="2000" u="none" strike="noStrike">
                          <a:effectLst/>
                        </a:rPr>
                        <a:t>quizzes</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b="0" i="0" u="none" strike="noStrike" dirty="0">
                          <a:solidFill>
                            <a:srgbClr val="000000"/>
                          </a:solidFill>
                          <a:effectLst/>
                          <a:latin typeface="Calibri" panose="020F0502020204030204" pitchFamily="34" charset="0"/>
                        </a:rPr>
                        <a:t>2.56%</a:t>
                      </a:r>
                    </a:p>
                  </a:txBody>
                  <a:tcPr marL="9525" marR="9525" marT="9525" marB="0" anchor="ctr"/>
                </a:tc>
                <a:extLst>
                  <a:ext uri="{0D108BD9-81ED-4DB2-BD59-A6C34878D82A}">
                    <a16:rowId xmlns:a16="http://schemas.microsoft.com/office/drawing/2014/main" val="4162587882"/>
                  </a:ext>
                </a:extLst>
              </a:tr>
              <a:tr h="416031">
                <a:tc>
                  <a:txBody>
                    <a:bodyPr/>
                    <a:lstStyle/>
                    <a:p>
                      <a:pPr algn="ctr" fontAlgn="b"/>
                      <a:r>
                        <a:rPr lang="en-US" sz="2000" u="none" strike="noStrike">
                          <a:effectLst/>
                        </a:rPr>
                        <a:t>problem sets</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b="0" i="0" u="none" strike="noStrike" dirty="0">
                          <a:solidFill>
                            <a:srgbClr val="000000"/>
                          </a:solidFill>
                          <a:effectLst/>
                          <a:latin typeface="Calibri" panose="020F0502020204030204" pitchFamily="34" charset="0"/>
                        </a:rPr>
                        <a:t>5.13%</a:t>
                      </a:r>
                    </a:p>
                  </a:txBody>
                  <a:tcPr marL="9525" marR="9525" marT="9525" marB="0" anchor="ctr"/>
                </a:tc>
                <a:extLst>
                  <a:ext uri="{0D108BD9-81ED-4DB2-BD59-A6C34878D82A}">
                    <a16:rowId xmlns:a16="http://schemas.microsoft.com/office/drawing/2014/main" val="2306129497"/>
                  </a:ext>
                </a:extLst>
              </a:tr>
              <a:tr h="416031">
                <a:tc>
                  <a:txBody>
                    <a:bodyPr/>
                    <a:lstStyle/>
                    <a:p>
                      <a:pPr algn="ctr" fontAlgn="b"/>
                      <a:r>
                        <a:rPr lang="en-US" sz="2000" u="none" strike="noStrike">
                          <a:effectLst/>
                        </a:rPr>
                        <a:t>final project</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b="0" i="0" u="none" strike="noStrike" dirty="0">
                          <a:solidFill>
                            <a:srgbClr val="000000"/>
                          </a:solidFill>
                          <a:effectLst/>
                          <a:latin typeface="Calibri" panose="020F0502020204030204" pitchFamily="34" charset="0"/>
                        </a:rPr>
                        <a:t>25.64%</a:t>
                      </a:r>
                    </a:p>
                  </a:txBody>
                  <a:tcPr marL="9525" marR="9525" marT="9525" marB="0" anchor="ctr"/>
                </a:tc>
                <a:extLst>
                  <a:ext uri="{0D108BD9-81ED-4DB2-BD59-A6C34878D82A}">
                    <a16:rowId xmlns:a16="http://schemas.microsoft.com/office/drawing/2014/main" val="2678635775"/>
                  </a:ext>
                </a:extLst>
              </a:tr>
            </a:tbl>
          </a:graphicData>
        </a:graphic>
      </p:graphicFrame>
      <p:sp>
        <p:nvSpPr>
          <p:cNvPr id="16" name="TextBox 15">
            <a:extLst>
              <a:ext uri="{FF2B5EF4-FFF2-40B4-BE49-F238E27FC236}">
                <a16:creationId xmlns:a16="http://schemas.microsoft.com/office/drawing/2014/main" id="{C0D941C0-2746-E846-8C71-52F921E6EB52}"/>
              </a:ext>
            </a:extLst>
          </p:cNvPr>
          <p:cNvSpPr txBox="1"/>
          <p:nvPr/>
        </p:nvSpPr>
        <p:spPr>
          <a:xfrm>
            <a:off x="1463040" y="4411980"/>
            <a:ext cx="4914900" cy="1754326"/>
          </a:xfrm>
          <a:prstGeom prst="rect">
            <a:avLst/>
          </a:prstGeom>
          <a:noFill/>
        </p:spPr>
        <p:txBody>
          <a:bodyPr wrap="square" rtlCol="0">
            <a:spAutoFit/>
          </a:bodyPr>
          <a:lstStyle/>
          <a:p>
            <a:r>
              <a:rPr lang="en-US" dirty="0"/>
              <a:t>Extra credit:</a:t>
            </a:r>
          </a:p>
          <a:p>
            <a:r>
              <a:rPr lang="en-US" dirty="0"/>
              <a:t>	CAPEs for submission percentage</a:t>
            </a:r>
          </a:p>
          <a:p>
            <a:endParaRPr lang="en-US" dirty="0"/>
          </a:p>
          <a:p>
            <a:r>
              <a:rPr lang="en-US" dirty="0"/>
              <a:t>	Problem sets will have extra credit</a:t>
            </a:r>
          </a:p>
          <a:p>
            <a:endParaRPr lang="en-US" dirty="0"/>
          </a:p>
          <a:p>
            <a:r>
              <a:rPr lang="en-US" dirty="0"/>
              <a:t>	</a:t>
            </a:r>
            <a:r>
              <a:rPr lang="en-US" dirty="0" err="1"/>
              <a:t>Github</a:t>
            </a:r>
            <a:r>
              <a:rPr lang="en-US" dirty="0"/>
              <a:t> commits will result in extra credit</a:t>
            </a:r>
          </a:p>
        </p:txBody>
      </p:sp>
    </p:spTree>
    <p:extLst>
      <p:ext uri="{BB962C8B-B14F-4D97-AF65-F5344CB8AC3E}">
        <p14:creationId xmlns:p14="http://schemas.microsoft.com/office/powerpoint/2010/main" val="2747881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904C71-4936-3446-881C-6A21CCA17A6F}"/>
              </a:ext>
            </a:extLst>
          </p:cNvPr>
          <p:cNvSpPr>
            <a:spLocks noGrp="1"/>
          </p:cNvSpPr>
          <p:nvPr>
            <p:ph idx="1"/>
          </p:nvPr>
        </p:nvSpPr>
        <p:spPr/>
        <p:txBody>
          <a:bodyPr/>
          <a:lstStyle/>
          <a:p>
            <a:r>
              <a:rPr lang="en-US" dirty="0"/>
              <a:t>For help, you can ask questions in class, in office hours, and especially during the sections</a:t>
            </a:r>
          </a:p>
          <a:p>
            <a:endParaRPr lang="en-US" dirty="0"/>
          </a:p>
          <a:p>
            <a:r>
              <a:rPr lang="en-US" dirty="0"/>
              <a:t>There is also a course Piazza and discord</a:t>
            </a:r>
          </a:p>
          <a:p>
            <a:pPr lvl="1"/>
            <a:r>
              <a:rPr lang="en-US" dirty="0"/>
              <a:t>See the announcement from Brendon and the syllabus for details</a:t>
            </a:r>
          </a:p>
        </p:txBody>
      </p:sp>
    </p:spTree>
    <p:extLst>
      <p:ext uri="{BB962C8B-B14F-4D97-AF65-F5344CB8AC3E}">
        <p14:creationId xmlns:p14="http://schemas.microsoft.com/office/powerpoint/2010/main" val="2813586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C63C80-883A-AE45-8600-6E9A2FABB382}"/>
              </a:ext>
            </a:extLst>
          </p:cNvPr>
          <p:cNvSpPr>
            <a:spLocks noGrp="1"/>
          </p:cNvSpPr>
          <p:nvPr>
            <p:ph idx="1"/>
          </p:nvPr>
        </p:nvSpPr>
        <p:spPr>
          <a:xfrm>
            <a:off x="457200" y="197708"/>
            <a:ext cx="8229600" cy="5928455"/>
          </a:xfrm>
        </p:spPr>
        <p:txBody>
          <a:bodyPr>
            <a:normAutofit fontScale="85000" lnSpcReduction="20000"/>
          </a:bodyPr>
          <a:lstStyle/>
          <a:p>
            <a:r>
              <a:rPr lang="en-US" b="1" dirty="0"/>
              <a:t>General debugging advice</a:t>
            </a:r>
            <a:endParaRPr lang="en-US" dirty="0"/>
          </a:p>
          <a:p>
            <a:endParaRPr lang="en-US" dirty="0"/>
          </a:p>
          <a:p>
            <a:r>
              <a:rPr lang="en-US" dirty="0"/>
              <a:t>Like learning any skill, practice makes perfect. </a:t>
            </a:r>
          </a:p>
          <a:p>
            <a:endParaRPr lang="en-US" dirty="0"/>
          </a:p>
          <a:p>
            <a:pPr marL="971550" lvl="1" indent="-514350">
              <a:buFont typeface="+mj-lt"/>
              <a:buAutoNum type="arabicPeriod"/>
            </a:pPr>
            <a:r>
              <a:rPr lang="en-US" dirty="0"/>
              <a:t>Double check the spelling/syntax</a:t>
            </a:r>
          </a:p>
          <a:p>
            <a:pPr marL="971550" lvl="1" indent="-514350">
              <a:buFont typeface="+mj-lt"/>
              <a:buAutoNum type="arabicPeriod"/>
            </a:pPr>
            <a:r>
              <a:rPr lang="en-US" dirty="0"/>
              <a:t>Print and check the variables</a:t>
            </a:r>
          </a:p>
          <a:p>
            <a:pPr marL="971550" lvl="1" indent="-514350">
              <a:buFont typeface="+mj-lt"/>
              <a:buAutoNum type="arabicPeriod"/>
            </a:pPr>
            <a:r>
              <a:rPr lang="en-US" dirty="0"/>
              <a:t>If it’s a function or operation, check the help menu to see that you are using the correct syntax</a:t>
            </a:r>
          </a:p>
          <a:p>
            <a:pPr marL="971550" lvl="1" indent="-514350">
              <a:buFont typeface="+mj-lt"/>
              <a:buAutoNum type="arabicPeriod"/>
            </a:pPr>
            <a:r>
              <a:rPr lang="en-US" dirty="0"/>
              <a:t>Create a new workbook, copy and paste the variables and code specifically related to the error, then try it</a:t>
            </a:r>
          </a:p>
          <a:p>
            <a:pPr marL="971550" lvl="1" indent="-514350">
              <a:buFont typeface="+mj-lt"/>
              <a:buAutoNum type="arabicPeriod"/>
            </a:pPr>
            <a:r>
              <a:rPr lang="en-US" dirty="0"/>
              <a:t>If the error is still occurring, try googling the error message</a:t>
            </a:r>
          </a:p>
          <a:p>
            <a:pPr marL="971550" lvl="1" indent="-514350">
              <a:buFont typeface="+mj-lt"/>
              <a:buAutoNum type="arabicPeriod"/>
            </a:pPr>
            <a:r>
              <a:rPr lang="en-US" dirty="0"/>
              <a:t>If there is no obvious solution on google, try rewording the problem you are having</a:t>
            </a:r>
          </a:p>
          <a:p>
            <a:pPr marL="971550" lvl="1" indent="-514350">
              <a:buFont typeface="+mj-lt"/>
              <a:buAutoNum type="arabicPeriod"/>
            </a:pPr>
            <a:r>
              <a:rPr lang="en-US" dirty="0"/>
              <a:t>If the problem is still occurring, email your TA/UGIA</a:t>
            </a:r>
          </a:p>
          <a:p>
            <a:pPr marL="971550" lvl="1" indent="-514350">
              <a:buFont typeface="+mj-lt"/>
              <a:buAutoNum type="arabicPeriod"/>
            </a:pPr>
            <a:r>
              <a:rPr lang="en-US" dirty="0"/>
              <a:t>If the problem is still occurring, contact your instructor</a:t>
            </a:r>
          </a:p>
          <a:p>
            <a:endParaRPr lang="en-US" dirty="0"/>
          </a:p>
        </p:txBody>
      </p:sp>
    </p:spTree>
    <p:extLst>
      <p:ext uri="{BB962C8B-B14F-4D97-AF65-F5344CB8AC3E}">
        <p14:creationId xmlns:p14="http://schemas.microsoft.com/office/powerpoint/2010/main" val="31358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384AE5-87A8-E74C-8A10-3897B028745A}"/>
              </a:ext>
            </a:extLst>
          </p:cNvPr>
          <p:cNvSpPr/>
          <p:nvPr/>
        </p:nvSpPr>
        <p:spPr>
          <a:xfrm>
            <a:off x="376881" y="1022674"/>
            <a:ext cx="8390238" cy="4401205"/>
          </a:xfrm>
          <a:prstGeom prst="rect">
            <a:avLst/>
          </a:prstGeom>
        </p:spPr>
        <p:txBody>
          <a:bodyPr wrap="square">
            <a:spAutoFit/>
          </a:bodyPr>
          <a:lstStyle/>
          <a:p>
            <a:r>
              <a:rPr lang="en-US" b="1" dirty="0">
                <a:latin typeface="Times New Roman" panose="02020603050405020304" pitchFamily="18" charset="0"/>
                <a:ea typeface="MS Mincho" panose="02020609040205080304" pitchFamily="49" charset="-128"/>
              </a:rPr>
              <a:t>Academic Integrity</a:t>
            </a:r>
          </a:p>
          <a:p>
            <a:endParaRPr lang="en-US" sz="1400" dirty="0">
              <a:latin typeface="Times New Roman" panose="02020603050405020304" pitchFamily="18" charset="0"/>
              <a:ea typeface="MS Mincho" panose="02020609040205080304" pitchFamily="49" charset="-128"/>
            </a:endParaRPr>
          </a:p>
          <a:p>
            <a:r>
              <a:rPr lang="en-US" u="sng" dirty="0">
                <a:solidFill>
                  <a:srgbClr val="0000FF"/>
                </a:solidFill>
                <a:latin typeface="Times New Roman" panose="02020603050405020304" pitchFamily="18" charset="0"/>
                <a:ea typeface="MS Mincho" panose="02020609040205080304" pitchFamily="49" charset="-128"/>
                <a:hlinkClick r:id="rId2"/>
              </a:rPr>
              <a:t>From UCSD Academic Integrity office</a:t>
            </a:r>
            <a:endParaRPr lang="en-US" sz="1400" dirty="0">
              <a:latin typeface="Times New Roman" panose="02020603050405020304" pitchFamily="18" charset="0"/>
              <a:ea typeface="MS Mincho" panose="02020609040205080304" pitchFamily="49" charset="-128"/>
            </a:endParaRPr>
          </a:p>
          <a:p>
            <a:r>
              <a:rPr lang="en-US" dirty="0">
                <a:latin typeface="Times New Roman" panose="02020603050405020304" pitchFamily="18" charset="0"/>
                <a:ea typeface="MS Mincho" panose="02020609040205080304" pitchFamily="49" charset="-128"/>
              </a:rPr>
              <a:t>"Integrity of scholarship is essential for an academic community. The University expects that both faculty and students will honor this principle and in so doing protect the validity of University intellectual work. For students, this means that all academic work will be done by the individual to whom it is assigned, without unauthorized aid of any kind.”</a:t>
            </a:r>
          </a:p>
          <a:p>
            <a:endParaRPr lang="en-US" sz="1400" dirty="0">
              <a:latin typeface="Times New Roman" panose="02020603050405020304" pitchFamily="18" charset="0"/>
              <a:ea typeface="MS Mincho" panose="02020609040205080304" pitchFamily="49" charset="-128"/>
            </a:endParaRPr>
          </a:p>
          <a:p>
            <a:r>
              <a:rPr lang="en-US" u="sng" dirty="0">
                <a:solidFill>
                  <a:srgbClr val="0000FF"/>
                </a:solidFill>
                <a:latin typeface="Times New Roman" panose="02020603050405020304" pitchFamily="18" charset="0"/>
                <a:ea typeface="MS Mincho" panose="02020609040205080304" pitchFamily="49" charset="-128"/>
                <a:hlinkClick r:id="rId3"/>
              </a:rPr>
              <a:t>Please read the full UCSD policy</a:t>
            </a:r>
            <a:endParaRPr lang="en-US" sz="1400" dirty="0">
              <a:latin typeface="Times New Roman" panose="02020603050405020304" pitchFamily="18" charset="0"/>
              <a:ea typeface="MS Mincho" panose="02020609040205080304" pitchFamily="49" charset="-128"/>
            </a:endParaRPr>
          </a:p>
          <a:p>
            <a:r>
              <a:rPr lang="en-US" dirty="0">
                <a:latin typeface="Times New Roman" panose="02020603050405020304" pitchFamily="18" charset="0"/>
                <a:ea typeface="MS Mincho" panose="02020609040205080304" pitchFamily="49" charset="-128"/>
              </a:rPr>
              <a:t>This course will also make use of online quizzes and exams via Google Forms. This means that each of you will be sent an email and will take quizzes/exams online with your </a:t>
            </a:r>
            <a:r>
              <a:rPr lang="en-US" u="sng" dirty="0">
                <a:solidFill>
                  <a:srgbClr val="0000FF"/>
                </a:solidFill>
                <a:latin typeface="Times New Roman" panose="02020603050405020304" pitchFamily="18" charset="0"/>
                <a:ea typeface="MS Mincho" panose="02020609040205080304" pitchFamily="49" charset="-128"/>
                <a:hlinkClick r:id="rId4"/>
              </a:rPr>
              <a:t>user_name@ucsd.edu</a:t>
            </a:r>
            <a:r>
              <a:rPr lang="en-US" dirty="0">
                <a:latin typeface="Times New Roman" panose="02020603050405020304" pitchFamily="18" charset="0"/>
                <a:ea typeface="MS Mincho" panose="02020609040205080304" pitchFamily="49" charset="-128"/>
              </a:rPr>
              <a:t> email linked to your grade. Taking a quiz or exam logged in as another student will be treated as a violation and you will be referred for disciplinary action. Similarly, emailing with or otherwise communicating with other students or anyone else during a quiz or exam will be treated as a violation and also referred for disciplinary action.</a:t>
            </a:r>
            <a:endParaRPr lang="en-US" sz="1400" dirty="0">
              <a:effectLst/>
              <a:latin typeface="Times New Roman" panose="02020603050405020304" pitchFamily="18" charset="0"/>
              <a:ea typeface="MS Mincho" panose="02020609040205080304" pitchFamily="49" charset="-128"/>
            </a:endParaRPr>
          </a:p>
        </p:txBody>
      </p:sp>
    </p:spTree>
    <p:extLst>
      <p:ext uri="{BB962C8B-B14F-4D97-AF65-F5344CB8AC3E}">
        <p14:creationId xmlns:p14="http://schemas.microsoft.com/office/powerpoint/2010/main" val="18465840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5476417-9ECD-384F-A34C-3BFEDE6CB03C}"/>
              </a:ext>
            </a:extLst>
          </p:cNvPr>
          <p:cNvSpPr>
            <a:spLocks noGrp="1"/>
          </p:cNvSpPr>
          <p:nvPr>
            <p:ph idx="1"/>
          </p:nvPr>
        </p:nvSpPr>
        <p:spPr/>
        <p:txBody>
          <a:bodyPr/>
          <a:lstStyle/>
          <a:p>
            <a:r>
              <a:rPr lang="en-US" b="1" dirty="0"/>
              <a:t>Class Conduct</a:t>
            </a:r>
          </a:p>
          <a:p>
            <a:endParaRPr lang="en-US" dirty="0"/>
          </a:p>
          <a:p>
            <a:r>
              <a:rPr lang="en-US" dirty="0"/>
              <a:t>I expect respect and consideration for both your classmates and myself. Please contact me if you feel as if any problems arise were you feel as if the classroom is no longer an exclusive environment.</a:t>
            </a:r>
          </a:p>
          <a:p>
            <a:endParaRPr lang="en-US" dirty="0"/>
          </a:p>
        </p:txBody>
      </p:sp>
    </p:spTree>
    <p:extLst>
      <p:ext uri="{BB962C8B-B14F-4D97-AF65-F5344CB8AC3E}">
        <p14:creationId xmlns:p14="http://schemas.microsoft.com/office/powerpoint/2010/main" val="21670652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able&#10;&#10;Description automatically generated">
            <a:extLst>
              <a:ext uri="{FF2B5EF4-FFF2-40B4-BE49-F238E27FC236}">
                <a16:creationId xmlns:a16="http://schemas.microsoft.com/office/drawing/2014/main" id="{154FAFAC-E9E7-9A40-9A89-6EF34D9F67C1}"/>
              </a:ext>
            </a:extLst>
          </p:cNvPr>
          <p:cNvPicPr>
            <a:picLocks noChangeAspect="1"/>
          </p:cNvPicPr>
          <p:nvPr/>
        </p:nvPicPr>
        <p:blipFill>
          <a:blip r:embed="rId2"/>
          <a:stretch>
            <a:fillRect/>
          </a:stretch>
        </p:blipFill>
        <p:spPr>
          <a:xfrm>
            <a:off x="0" y="1205594"/>
            <a:ext cx="9144000" cy="5143500"/>
          </a:xfrm>
          <a:prstGeom prst="rect">
            <a:avLst/>
          </a:prstGeom>
        </p:spPr>
      </p:pic>
    </p:spTree>
    <p:extLst>
      <p:ext uri="{BB962C8B-B14F-4D97-AF65-F5344CB8AC3E}">
        <p14:creationId xmlns:p14="http://schemas.microsoft.com/office/powerpoint/2010/main" val="1966696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background in research</a:t>
            </a:r>
          </a:p>
        </p:txBody>
      </p:sp>
      <p:sp>
        <p:nvSpPr>
          <p:cNvPr id="3" name="Content Placeholder 2"/>
          <p:cNvSpPr>
            <a:spLocks noGrp="1"/>
          </p:cNvSpPr>
          <p:nvPr>
            <p:ph idx="1"/>
          </p:nvPr>
        </p:nvSpPr>
        <p:spPr/>
        <p:txBody>
          <a:bodyPr>
            <a:normAutofit/>
          </a:bodyPr>
          <a:lstStyle/>
          <a:p>
            <a:r>
              <a:rPr lang="en-US" sz="2400" dirty="0"/>
              <a:t>PhD research in Cognitive Psychology:</a:t>
            </a:r>
          </a:p>
          <a:p>
            <a:pPr lvl="1"/>
            <a:r>
              <a:rPr lang="en-US" sz="2000" dirty="0"/>
              <a:t>Simulate different psychology experiments and compare our simulations to real data</a:t>
            </a:r>
            <a:endParaRPr lang="en-US" sz="1800" dirty="0"/>
          </a:p>
          <a:p>
            <a:pPr lvl="1"/>
            <a:endParaRPr lang="en-US" sz="2000" dirty="0"/>
          </a:p>
          <a:p>
            <a:pPr lvl="1"/>
            <a:endParaRPr lang="en-US" sz="2000" dirty="0"/>
          </a:p>
          <a:p>
            <a:pPr lvl="1"/>
            <a:endParaRPr lang="en-US" sz="2000" dirty="0"/>
          </a:p>
          <a:p>
            <a:pPr lvl="1"/>
            <a:endParaRPr lang="en-US" sz="2000" dirty="0"/>
          </a:p>
          <a:p>
            <a:pPr lvl="1"/>
            <a:endParaRPr lang="en-US" sz="2000" dirty="0"/>
          </a:p>
          <a:p>
            <a:pPr lvl="1"/>
            <a:endParaRPr lang="en-US" sz="2000" dirty="0"/>
          </a:p>
          <a:p>
            <a:pPr lvl="1"/>
            <a:endParaRPr lang="en-US" sz="2000" dirty="0"/>
          </a:p>
        </p:txBody>
      </p:sp>
      <p:sp>
        <p:nvSpPr>
          <p:cNvPr id="4" name="Slide Number Placeholder 3"/>
          <p:cNvSpPr>
            <a:spLocks noGrp="1"/>
          </p:cNvSpPr>
          <p:nvPr>
            <p:ph type="sldNum" sz="quarter" idx="12"/>
          </p:nvPr>
        </p:nvSpPr>
        <p:spPr>
          <a:xfrm>
            <a:off x="6994373" y="6360964"/>
            <a:ext cx="2133600" cy="365125"/>
          </a:xfrm>
        </p:spPr>
        <p:txBody>
          <a:bodyPr/>
          <a:lstStyle/>
          <a:p>
            <a:fld id="{4E9C06EA-FF41-7E4F-8597-CD281FCAD606}" type="slidenum">
              <a:rPr lang="en-US" smtClean="0"/>
              <a:t>3</a:t>
            </a:fld>
            <a:endParaRPr lang="en-US" dirty="0"/>
          </a:p>
        </p:txBody>
      </p:sp>
      <p:pic>
        <p:nvPicPr>
          <p:cNvPr id="8" name="Picture 7" descr="Diagram&#10;&#10;Description automatically generated">
            <a:extLst>
              <a:ext uri="{FF2B5EF4-FFF2-40B4-BE49-F238E27FC236}">
                <a16:creationId xmlns:a16="http://schemas.microsoft.com/office/drawing/2014/main" id="{748C3C4A-4371-A646-A32E-6152DAF69C9E}"/>
              </a:ext>
            </a:extLst>
          </p:cNvPr>
          <p:cNvPicPr>
            <a:picLocks noChangeAspect="1"/>
          </p:cNvPicPr>
          <p:nvPr/>
        </p:nvPicPr>
        <p:blipFill>
          <a:blip r:embed="rId2"/>
          <a:stretch>
            <a:fillRect/>
          </a:stretch>
        </p:blipFill>
        <p:spPr>
          <a:xfrm>
            <a:off x="559991" y="3092730"/>
            <a:ext cx="7501182" cy="3150834"/>
          </a:xfrm>
          <a:prstGeom prst="rect">
            <a:avLst/>
          </a:prstGeom>
        </p:spPr>
      </p:pic>
    </p:spTree>
    <p:extLst>
      <p:ext uri="{BB962C8B-B14F-4D97-AF65-F5344CB8AC3E}">
        <p14:creationId xmlns:p14="http://schemas.microsoft.com/office/powerpoint/2010/main" val="3209324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8042E2-9494-0840-ABB9-C2E6070494FA}"/>
              </a:ext>
            </a:extLst>
          </p:cNvPr>
          <p:cNvSpPr>
            <a:spLocks noGrp="1"/>
          </p:cNvSpPr>
          <p:nvPr>
            <p:ph idx="1"/>
          </p:nvPr>
        </p:nvSpPr>
        <p:spPr>
          <a:xfrm>
            <a:off x="457200" y="674370"/>
            <a:ext cx="8229600" cy="4525963"/>
          </a:xfrm>
        </p:spPr>
        <p:txBody>
          <a:bodyPr>
            <a:normAutofit fontScale="92500" lnSpcReduction="10000"/>
          </a:bodyPr>
          <a:lstStyle/>
          <a:p>
            <a:r>
              <a:rPr lang="en-US" dirty="0"/>
              <a:t>Last thing:</a:t>
            </a:r>
          </a:p>
          <a:p>
            <a:endParaRPr lang="en-US" dirty="0"/>
          </a:p>
          <a:p>
            <a:pPr lvl="1"/>
            <a:r>
              <a:rPr lang="en-US" dirty="0" err="1"/>
              <a:t>Github</a:t>
            </a:r>
            <a:r>
              <a:rPr lang="en-US" dirty="0"/>
              <a:t> extra credit</a:t>
            </a:r>
          </a:p>
          <a:p>
            <a:pPr lvl="1"/>
            <a:endParaRPr lang="en-US" dirty="0"/>
          </a:p>
          <a:p>
            <a:pPr lvl="1"/>
            <a:r>
              <a:rPr lang="en-US" dirty="0"/>
              <a:t>Create a repository for this class</a:t>
            </a:r>
          </a:p>
          <a:p>
            <a:pPr lvl="1"/>
            <a:r>
              <a:rPr lang="en-US" dirty="0"/>
              <a:t>Have at least 9 commits by the end of the quarter</a:t>
            </a:r>
          </a:p>
          <a:p>
            <a:pPr lvl="1"/>
            <a:r>
              <a:rPr lang="en-US" dirty="0"/>
              <a:t>For a total of 4 bonus points</a:t>
            </a:r>
          </a:p>
          <a:p>
            <a:pPr lvl="1"/>
            <a:endParaRPr lang="en-US" dirty="0"/>
          </a:p>
          <a:p>
            <a:pPr lvl="1"/>
            <a:r>
              <a:rPr lang="en-US" dirty="0"/>
              <a:t>Note, if you have a different repository, that is fine too</a:t>
            </a:r>
          </a:p>
          <a:p>
            <a:pPr lvl="2"/>
            <a:r>
              <a:rPr lang="en-US" dirty="0"/>
              <a:t>Google drive/</a:t>
            </a:r>
            <a:r>
              <a:rPr lang="en-US" dirty="0" err="1"/>
              <a:t>dropbox</a:t>
            </a:r>
            <a:r>
              <a:rPr lang="en-US" dirty="0"/>
              <a:t> don’t really count as a repository here</a:t>
            </a:r>
          </a:p>
          <a:p>
            <a:pPr lvl="1"/>
            <a:endParaRPr lang="en-US" dirty="0"/>
          </a:p>
        </p:txBody>
      </p:sp>
    </p:spTree>
    <p:extLst>
      <p:ext uri="{BB962C8B-B14F-4D97-AF65-F5344CB8AC3E}">
        <p14:creationId xmlns:p14="http://schemas.microsoft.com/office/powerpoint/2010/main" val="1019261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background in research</a:t>
            </a:r>
          </a:p>
        </p:txBody>
      </p:sp>
      <p:sp>
        <p:nvSpPr>
          <p:cNvPr id="3" name="Content Placeholder 2"/>
          <p:cNvSpPr>
            <a:spLocks noGrp="1"/>
          </p:cNvSpPr>
          <p:nvPr>
            <p:ph idx="1"/>
          </p:nvPr>
        </p:nvSpPr>
        <p:spPr/>
        <p:txBody>
          <a:bodyPr>
            <a:normAutofit/>
          </a:bodyPr>
          <a:lstStyle/>
          <a:p>
            <a:r>
              <a:rPr lang="en-US" sz="2800" dirty="0" err="1"/>
              <a:t>Schepens</a:t>
            </a:r>
            <a:r>
              <a:rPr lang="en-US" sz="2800" dirty="0"/>
              <a:t> Eye Research Institute</a:t>
            </a:r>
          </a:p>
          <a:p>
            <a:pPr lvl="1"/>
            <a:r>
              <a:rPr lang="en-US" sz="2400" dirty="0"/>
              <a:t>How do we move our eyes when we drive to detect potential hazards?</a:t>
            </a:r>
          </a:p>
        </p:txBody>
      </p:sp>
      <p:sp>
        <p:nvSpPr>
          <p:cNvPr id="4" name="Slide Number Placeholder 3"/>
          <p:cNvSpPr>
            <a:spLocks noGrp="1"/>
          </p:cNvSpPr>
          <p:nvPr>
            <p:ph type="sldNum" sz="quarter" idx="12"/>
          </p:nvPr>
        </p:nvSpPr>
        <p:spPr/>
        <p:txBody>
          <a:bodyPr/>
          <a:lstStyle/>
          <a:p>
            <a:fld id="{4E9C06EA-FF41-7E4F-8597-CD281FCAD606}" type="slidenum">
              <a:rPr lang="en-US" smtClean="0"/>
              <a:t>4</a:t>
            </a:fld>
            <a:endParaRPr lang="en-US"/>
          </a:p>
        </p:txBody>
      </p:sp>
      <p:pic>
        <p:nvPicPr>
          <p:cNvPr id="5" name="Picture 2" descr="C:\Users\SWANG\Downloads\IMG-4219.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589" t="7188" r="1363" b="8184"/>
          <a:stretch/>
        </p:blipFill>
        <p:spPr bwMode="auto">
          <a:xfrm>
            <a:off x="151868" y="3478969"/>
            <a:ext cx="2730089" cy="1862310"/>
          </a:xfrm>
          <a:prstGeom prst="rect">
            <a:avLst/>
          </a:prstGeom>
          <a:noFill/>
          <a:extLst>
            <a:ext uri="{909E8E84-426E-40dd-AFC4-6F175D3DCCD1}">
              <a14:hiddenFill xmlns:a14="http://schemas.microsoft.com/office/drawing/2010/main" xmlns="">
                <a:solidFill>
                  <a:srgbClr val="FFFFFF"/>
                </a:solidFill>
              </a14:hiddenFill>
            </a:ext>
          </a:extLst>
        </p:spPr>
      </p:pic>
      <p:pic>
        <p:nvPicPr>
          <p:cNvPr id="6" name="Picture 5" descr="example_plot_1.t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2686" y="3158555"/>
            <a:ext cx="4876800" cy="3657600"/>
          </a:xfrm>
          <a:prstGeom prst="rect">
            <a:avLst/>
          </a:prstGeom>
        </p:spPr>
      </p:pic>
      <p:grpSp>
        <p:nvGrpSpPr>
          <p:cNvPr id="7" name="Group 6"/>
          <p:cNvGrpSpPr/>
          <p:nvPr/>
        </p:nvGrpSpPr>
        <p:grpSpPr>
          <a:xfrm>
            <a:off x="4174128" y="4769773"/>
            <a:ext cx="1279644" cy="272572"/>
            <a:chOff x="2225556" y="2902309"/>
            <a:chExt cx="1279644" cy="272572"/>
          </a:xfrm>
        </p:grpSpPr>
        <p:pic>
          <p:nvPicPr>
            <p:cNvPr id="8" name="Picture 6"/>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1818" b="100000" l="984" r="99672"/>
                      </a14:imgEffect>
                    </a14:imgLayer>
                  </a14:imgProps>
                </a:ext>
                <a:ext uri="{28A0092B-C50C-407E-A947-70E740481C1C}">
                  <a14:useLocalDpi xmlns:a14="http://schemas.microsoft.com/office/drawing/2010/main" val="0"/>
                </a:ext>
              </a:extLst>
            </a:blip>
            <a:srcRect/>
            <a:stretch>
              <a:fillRect/>
            </a:stretch>
          </p:blipFill>
          <p:spPr bwMode="auto">
            <a:xfrm>
              <a:off x="2225556" y="2902309"/>
              <a:ext cx="503845" cy="27257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cxnSp>
          <p:nvCxnSpPr>
            <p:cNvPr id="9" name="Straight Arrow Connector 8"/>
            <p:cNvCxnSpPr/>
            <p:nvPr/>
          </p:nvCxnSpPr>
          <p:spPr>
            <a:xfrm>
              <a:off x="2774945" y="3038595"/>
              <a:ext cx="730255" cy="0"/>
            </a:xfrm>
            <a:prstGeom prst="straightConnector1">
              <a:avLst/>
            </a:prstGeom>
            <a:ln w="57150">
              <a:solidFill>
                <a:schemeClr val="tx1"/>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10" name="Straight Arrow Connector 9"/>
          <p:cNvCxnSpPr/>
          <p:nvPr/>
        </p:nvCxnSpPr>
        <p:spPr>
          <a:xfrm flipV="1">
            <a:off x="4566146" y="4368419"/>
            <a:ext cx="223653" cy="401354"/>
          </a:xfrm>
          <a:prstGeom prst="straightConnector1">
            <a:avLst/>
          </a:prstGeom>
          <a:ln w="38100">
            <a:solidFill>
              <a:srgbClr val="1D4FEF"/>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359171" y="4029865"/>
            <a:ext cx="1160883" cy="338554"/>
          </a:xfrm>
          <a:prstGeom prst="rect">
            <a:avLst/>
          </a:prstGeom>
          <a:noFill/>
        </p:spPr>
        <p:txBody>
          <a:bodyPr wrap="square" rtlCol="0">
            <a:spAutoFit/>
          </a:bodyPr>
          <a:lstStyle/>
          <a:p>
            <a:r>
              <a:rPr lang="en-US" sz="1600" dirty="0"/>
              <a:t>Left scan</a:t>
            </a:r>
          </a:p>
        </p:txBody>
      </p:sp>
      <p:cxnSp>
        <p:nvCxnSpPr>
          <p:cNvPr id="12" name="Straight Arrow Connector 11"/>
          <p:cNvCxnSpPr/>
          <p:nvPr/>
        </p:nvCxnSpPr>
        <p:spPr>
          <a:xfrm>
            <a:off x="4597859" y="5082035"/>
            <a:ext cx="191940" cy="363386"/>
          </a:xfrm>
          <a:prstGeom prst="straightConnector1">
            <a:avLst/>
          </a:prstGeom>
          <a:ln w="38100">
            <a:solidFill>
              <a:srgbClr val="1D4FEF"/>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388929" y="5459441"/>
            <a:ext cx="1262734" cy="338554"/>
          </a:xfrm>
          <a:prstGeom prst="rect">
            <a:avLst/>
          </a:prstGeom>
          <a:noFill/>
        </p:spPr>
        <p:txBody>
          <a:bodyPr wrap="square" rtlCol="0">
            <a:spAutoFit/>
          </a:bodyPr>
          <a:lstStyle/>
          <a:p>
            <a:r>
              <a:rPr lang="en-US" sz="1600" dirty="0"/>
              <a:t>Right scan</a:t>
            </a:r>
          </a:p>
        </p:txBody>
      </p:sp>
      <p:pic>
        <p:nvPicPr>
          <p:cNvPr id="14" name="Picture 13" descr="example_plot_2.ti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12686" y="3158555"/>
            <a:ext cx="4876800" cy="3657600"/>
          </a:xfrm>
          <a:prstGeom prst="rect">
            <a:avLst/>
          </a:prstGeom>
        </p:spPr>
      </p:pic>
    </p:spTree>
    <p:extLst>
      <p:ext uri="{BB962C8B-B14F-4D97-AF65-F5344CB8AC3E}">
        <p14:creationId xmlns:p14="http://schemas.microsoft.com/office/powerpoint/2010/main" val="3821372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background in research</a:t>
            </a:r>
          </a:p>
        </p:txBody>
      </p:sp>
      <p:sp>
        <p:nvSpPr>
          <p:cNvPr id="3" name="Content Placeholder 2"/>
          <p:cNvSpPr>
            <a:spLocks noGrp="1"/>
          </p:cNvSpPr>
          <p:nvPr>
            <p:ph idx="1"/>
          </p:nvPr>
        </p:nvSpPr>
        <p:spPr/>
        <p:txBody>
          <a:bodyPr>
            <a:normAutofit/>
          </a:bodyPr>
          <a:lstStyle/>
          <a:p>
            <a:r>
              <a:rPr lang="en-US" sz="2800" dirty="0"/>
              <a:t>Schepens Eye Research Institute</a:t>
            </a:r>
          </a:p>
          <a:p>
            <a:pPr lvl="1"/>
            <a:r>
              <a:rPr lang="en-US" sz="2400" dirty="0"/>
              <a:t>Develop software that automatically processes this data &lt;- called the gaze scan algorithm</a:t>
            </a:r>
          </a:p>
        </p:txBody>
      </p:sp>
      <p:sp>
        <p:nvSpPr>
          <p:cNvPr id="4" name="Slide Number Placeholder 3"/>
          <p:cNvSpPr>
            <a:spLocks noGrp="1"/>
          </p:cNvSpPr>
          <p:nvPr>
            <p:ph type="sldNum" sz="quarter" idx="12"/>
          </p:nvPr>
        </p:nvSpPr>
        <p:spPr/>
        <p:txBody>
          <a:bodyPr/>
          <a:lstStyle/>
          <a:p>
            <a:fld id="{4E9C06EA-FF41-7E4F-8597-CD281FCAD606}" type="slidenum">
              <a:rPr lang="en-US" smtClean="0"/>
              <a:t>5</a:t>
            </a:fld>
            <a:endParaRPr lang="en-US"/>
          </a:p>
        </p:txBody>
      </p:sp>
      <p:pic>
        <p:nvPicPr>
          <p:cNvPr id="16" name="Picture 15" descr="Graphical user interface, chart, application, line chart&#10;&#10;Description automatically generated">
            <a:extLst>
              <a:ext uri="{FF2B5EF4-FFF2-40B4-BE49-F238E27FC236}">
                <a16:creationId xmlns:a16="http://schemas.microsoft.com/office/drawing/2014/main" id="{A993FA01-D9E6-C74A-8FD9-F3CD60D4A239}"/>
              </a:ext>
            </a:extLst>
          </p:cNvPr>
          <p:cNvPicPr>
            <a:picLocks noChangeAspect="1"/>
          </p:cNvPicPr>
          <p:nvPr/>
        </p:nvPicPr>
        <p:blipFill>
          <a:blip r:embed="rId2"/>
          <a:stretch>
            <a:fillRect/>
          </a:stretch>
        </p:blipFill>
        <p:spPr>
          <a:xfrm>
            <a:off x="1291740" y="3207238"/>
            <a:ext cx="6560519" cy="3331674"/>
          </a:xfrm>
          <a:prstGeom prst="rect">
            <a:avLst/>
          </a:prstGeom>
        </p:spPr>
      </p:pic>
      <p:pic>
        <p:nvPicPr>
          <p:cNvPr id="18" name="Picture 17" descr="Chart, line chart&#10;&#10;Description automatically generated">
            <a:extLst>
              <a:ext uri="{FF2B5EF4-FFF2-40B4-BE49-F238E27FC236}">
                <a16:creationId xmlns:a16="http://schemas.microsoft.com/office/drawing/2014/main" id="{7281B0C5-EFD7-8544-855F-90A4CAE9C056}"/>
              </a:ext>
            </a:extLst>
          </p:cNvPr>
          <p:cNvPicPr>
            <a:picLocks noChangeAspect="1"/>
          </p:cNvPicPr>
          <p:nvPr/>
        </p:nvPicPr>
        <p:blipFill>
          <a:blip r:embed="rId3"/>
          <a:stretch>
            <a:fillRect/>
          </a:stretch>
        </p:blipFill>
        <p:spPr>
          <a:xfrm>
            <a:off x="1291740" y="3141553"/>
            <a:ext cx="6655549" cy="3441810"/>
          </a:xfrm>
          <a:prstGeom prst="rect">
            <a:avLst/>
          </a:prstGeom>
        </p:spPr>
      </p:pic>
    </p:spTree>
    <p:extLst>
      <p:ext uri="{BB962C8B-B14F-4D97-AF65-F5344CB8AC3E}">
        <p14:creationId xmlns:p14="http://schemas.microsoft.com/office/powerpoint/2010/main" val="2375446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are you?</a:t>
            </a:r>
          </a:p>
        </p:txBody>
      </p:sp>
      <p:sp>
        <p:nvSpPr>
          <p:cNvPr id="3" name="Content Placeholder 2"/>
          <p:cNvSpPr>
            <a:spLocks noGrp="1"/>
          </p:cNvSpPr>
          <p:nvPr>
            <p:ph idx="1"/>
          </p:nvPr>
        </p:nvSpPr>
        <p:spPr/>
        <p:txBody>
          <a:bodyPr>
            <a:normAutofit/>
          </a:bodyPr>
          <a:lstStyle/>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4E9C06EA-FF41-7E4F-8597-CD281FCAD606}" type="slidenum">
              <a:rPr lang="en-US" smtClean="0"/>
              <a:t>6</a:t>
            </a:fld>
            <a:endParaRPr lang="en-US"/>
          </a:p>
        </p:txBody>
      </p:sp>
    </p:spTree>
    <p:extLst>
      <p:ext uri="{BB962C8B-B14F-4D97-AF65-F5344CB8AC3E}">
        <p14:creationId xmlns:p14="http://schemas.microsoft.com/office/powerpoint/2010/main" val="2150757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1677"/>
            <a:ext cx="8229600" cy="1234231"/>
          </a:xfrm>
        </p:spPr>
        <p:txBody>
          <a:bodyPr>
            <a:normAutofit/>
          </a:bodyPr>
          <a:lstStyle/>
          <a:p>
            <a:r>
              <a:rPr lang="en-US" dirty="0"/>
              <a:t>Here is the plan:</a:t>
            </a:r>
          </a:p>
          <a:p>
            <a:pPr lvl="1"/>
            <a:r>
              <a:rPr lang="en-US" dirty="0"/>
              <a:t>Machine learning approach</a:t>
            </a:r>
          </a:p>
        </p:txBody>
      </p:sp>
      <p:pic>
        <p:nvPicPr>
          <p:cNvPr id="4" name="Picture 3" descr="1_2T5rbjOBGVFdSvtlhCql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81596"/>
            <a:ext cx="8220321" cy="3341354"/>
          </a:xfrm>
          <a:prstGeom prst="rect">
            <a:avLst/>
          </a:prstGeom>
        </p:spPr>
      </p:pic>
    </p:spTree>
    <p:extLst>
      <p:ext uri="{BB962C8B-B14F-4D97-AF65-F5344CB8AC3E}">
        <p14:creationId xmlns:p14="http://schemas.microsoft.com/office/powerpoint/2010/main" val="1143212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_2T5rbjOBGVFdSvtlhCql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81596"/>
            <a:ext cx="8220321" cy="3341354"/>
          </a:xfrm>
          <a:prstGeom prst="rect">
            <a:avLst/>
          </a:prstGeom>
        </p:spPr>
      </p:pic>
      <p:sp>
        <p:nvSpPr>
          <p:cNvPr id="5" name="Rounded Rectangle 4"/>
          <p:cNvSpPr/>
          <p:nvPr/>
        </p:nvSpPr>
        <p:spPr>
          <a:xfrm>
            <a:off x="230919" y="233634"/>
            <a:ext cx="3859655" cy="3198151"/>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457200" y="601677"/>
            <a:ext cx="3419878" cy="1754327"/>
          </a:xfrm>
          <a:prstGeom prst="rect">
            <a:avLst/>
          </a:prstGeom>
          <a:noFill/>
        </p:spPr>
        <p:txBody>
          <a:bodyPr wrap="square" rtlCol="0">
            <a:spAutoFit/>
          </a:bodyPr>
          <a:lstStyle/>
          <a:p>
            <a:r>
              <a:rPr lang="en-US" dirty="0"/>
              <a:t>Part 1:</a:t>
            </a:r>
          </a:p>
          <a:p>
            <a:pPr marL="285750" indent="-285750">
              <a:buFont typeface="Arial"/>
              <a:buChar char="•"/>
            </a:pPr>
            <a:r>
              <a:rPr lang="en-US" dirty="0"/>
              <a:t>Interacting with data</a:t>
            </a:r>
          </a:p>
          <a:p>
            <a:pPr marL="285750" indent="-285750">
              <a:buFont typeface="Arial"/>
              <a:buChar char="•"/>
            </a:pPr>
            <a:r>
              <a:rPr lang="en-US" dirty="0"/>
              <a:t>Visualizing data</a:t>
            </a:r>
          </a:p>
          <a:p>
            <a:pPr marL="285750" indent="-285750">
              <a:buFont typeface="Arial"/>
              <a:buChar char="•"/>
            </a:pPr>
            <a:r>
              <a:rPr lang="en-US" dirty="0"/>
              <a:t>Accessing data (fake data, datasets, web scraping)</a:t>
            </a:r>
          </a:p>
          <a:p>
            <a:pPr marL="285750" indent="-285750">
              <a:buFontTx/>
              <a:buChar char="-"/>
            </a:pPr>
            <a:endParaRPr lang="en-US" dirty="0"/>
          </a:p>
        </p:txBody>
      </p:sp>
      <p:pic>
        <p:nvPicPr>
          <p:cNvPr id="9" name="Picture 8"/>
          <p:cNvPicPr>
            <a:picLocks noChangeAspect="1"/>
          </p:cNvPicPr>
          <p:nvPr/>
        </p:nvPicPr>
        <p:blipFill>
          <a:blip r:embed="rId3"/>
          <a:stretch>
            <a:fillRect/>
          </a:stretch>
        </p:blipFill>
        <p:spPr>
          <a:xfrm>
            <a:off x="4570946" y="267079"/>
            <a:ext cx="4106575" cy="2088925"/>
          </a:xfrm>
          <a:prstGeom prst="rect">
            <a:avLst/>
          </a:prstGeom>
        </p:spPr>
      </p:pic>
    </p:spTree>
    <p:extLst>
      <p:ext uri="{BB962C8B-B14F-4D97-AF65-F5344CB8AC3E}">
        <p14:creationId xmlns:p14="http://schemas.microsoft.com/office/powerpoint/2010/main" val="2753889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_2T5rbjOBGVFdSvtlhCql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81596"/>
            <a:ext cx="8220321" cy="3341354"/>
          </a:xfrm>
          <a:prstGeom prst="rect">
            <a:avLst/>
          </a:prstGeom>
        </p:spPr>
      </p:pic>
      <p:sp>
        <p:nvSpPr>
          <p:cNvPr id="5" name="Rounded Rectangle 4"/>
          <p:cNvSpPr/>
          <p:nvPr/>
        </p:nvSpPr>
        <p:spPr>
          <a:xfrm>
            <a:off x="230919" y="233634"/>
            <a:ext cx="3859655" cy="3198151"/>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457200" y="601677"/>
            <a:ext cx="3419878" cy="1754327"/>
          </a:xfrm>
          <a:prstGeom prst="rect">
            <a:avLst/>
          </a:prstGeom>
          <a:noFill/>
        </p:spPr>
        <p:txBody>
          <a:bodyPr wrap="square" rtlCol="0">
            <a:spAutoFit/>
          </a:bodyPr>
          <a:lstStyle/>
          <a:p>
            <a:r>
              <a:rPr lang="en-US" dirty="0"/>
              <a:t>Part 1:</a:t>
            </a:r>
          </a:p>
          <a:p>
            <a:pPr marL="285750" indent="-285750">
              <a:buFont typeface="Arial"/>
              <a:buChar char="•"/>
            </a:pPr>
            <a:r>
              <a:rPr lang="en-US" dirty="0"/>
              <a:t>Interacting with data</a:t>
            </a:r>
          </a:p>
          <a:p>
            <a:pPr marL="285750" indent="-285750">
              <a:buFont typeface="Arial"/>
              <a:buChar char="•"/>
            </a:pPr>
            <a:r>
              <a:rPr lang="en-US" dirty="0"/>
              <a:t>Visualizing data</a:t>
            </a:r>
          </a:p>
          <a:p>
            <a:pPr marL="285750" indent="-285750">
              <a:buFont typeface="Arial"/>
              <a:buChar char="•"/>
            </a:pPr>
            <a:r>
              <a:rPr lang="en-US" dirty="0"/>
              <a:t>Accessing data (fake data, datasets, web scraping)</a:t>
            </a:r>
          </a:p>
          <a:p>
            <a:pPr marL="285750" indent="-285750">
              <a:buFontTx/>
              <a:buChar char="-"/>
            </a:pPr>
            <a:endParaRPr lang="en-US" dirty="0"/>
          </a:p>
        </p:txBody>
      </p:sp>
      <p:sp>
        <p:nvSpPr>
          <p:cNvPr id="7" name="Rounded Rectangle 6"/>
          <p:cNvSpPr/>
          <p:nvPr/>
        </p:nvSpPr>
        <p:spPr>
          <a:xfrm>
            <a:off x="457200" y="3520922"/>
            <a:ext cx="4199750" cy="3025358"/>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670696" y="5345950"/>
            <a:ext cx="3419878" cy="923330"/>
          </a:xfrm>
          <a:prstGeom prst="rect">
            <a:avLst/>
          </a:prstGeom>
          <a:noFill/>
        </p:spPr>
        <p:txBody>
          <a:bodyPr wrap="square" rtlCol="0">
            <a:spAutoFit/>
          </a:bodyPr>
          <a:lstStyle/>
          <a:p>
            <a:r>
              <a:rPr lang="en-US" dirty="0"/>
              <a:t>Part 2:</a:t>
            </a:r>
          </a:p>
          <a:p>
            <a:pPr marL="285750" indent="-285750">
              <a:buFont typeface="Arial"/>
              <a:buChar char="•"/>
            </a:pPr>
            <a:r>
              <a:rPr lang="en-US" dirty="0"/>
              <a:t>Preparing data</a:t>
            </a:r>
          </a:p>
          <a:p>
            <a:pPr marL="285750" indent="-285750">
              <a:buFont typeface="Arial"/>
              <a:buChar char="•"/>
            </a:pPr>
            <a:r>
              <a:rPr lang="en-US" dirty="0"/>
              <a:t>Feature engineering</a:t>
            </a:r>
          </a:p>
        </p:txBody>
      </p:sp>
      <p:pic>
        <p:nvPicPr>
          <p:cNvPr id="2" name="Picture 1"/>
          <p:cNvPicPr>
            <a:picLocks noChangeAspect="1"/>
          </p:cNvPicPr>
          <p:nvPr/>
        </p:nvPicPr>
        <p:blipFill>
          <a:blip r:embed="rId3"/>
          <a:stretch>
            <a:fillRect/>
          </a:stretch>
        </p:blipFill>
        <p:spPr>
          <a:xfrm>
            <a:off x="5446708" y="108707"/>
            <a:ext cx="3459800" cy="2490335"/>
          </a:xfrm>
          <a:prstGeom prst="rect">
            <a:avLst/>
          </a:prstGeom>
        </p:spPr>
      </p:pic>
    </p:spTree>
    <p:extLst>
      <p:ext uri="{BB962C8B-B14F-4D97-AF65-F5344CB8AC3E}">
        <p14:creationId xmlns:p14="http://schemas.microsoft.com/office/powerpoint/2010/main" val="3995972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109</TotalTime>
  <Words>1288</Words>
  <Application>Microsoft Macintosh PowerPoint</Application>
  <PresentationFormat>On-screen Show (4:3)</PresentationFormat>
  <Paragraphs>195</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Times New Roman</vt:lpstr>
      <vt:lpstr>Office Theme</vt:lpstr>
      <vt:lpstr>CSS2 Spring 2021</vt:lpstr>
      <vt:lpstr>Who am I?</vt:lpstr>
      <vt:lpstr>My background in research</vt:lpstr>
      <vt:lpstr>My background in research</vt:lpstr>
      <vt:lpstr>My background in research</vt:lpstr>
      <vt:lpstr>Who are you?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CSS2 Summer Session II</dc:title>
  <dc:creator>Garrett</dc:creator>
  <cp:lastModifiedBy>Swan, Garrett</cp:lastModifiedBy>
  <cp:revision>36</cp:revision>
  <dcterms:created xsi:type="dcterms:W3CDTF">2020-07-17T23:56:09Z</dcterms:created>
  <dcterms:modified xsi:type="dcterms:W3CDTF">2021-03-30T14:57:02Z</dcterms:modified>
</cp:coreProperties>
</file>

<file path=docProps/thumbnail.jpeg>
</file>